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Default Extension="jpeg" ContentType="image/jpeg"/>
  <Override PartName="/ppt/slideLayouts/slideLayout3.xml" ContentType="application/vnd.openxmlformats-officedocument.presentationml.slideLayout+xml"/>
  <Default Extension="emf" ContentType="image/x-emf"/>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96" r:id="rId1"/>
  </p:sldMasterIdLst>
  <p:notesMasterIdLst>
    <p:notesMasterId r:id="rId41"/>
  </p:notesMasterIdLst>
  <p:sldIdLst>
    <p:sldId id="309" r:id="rId2"/>
    <p:sldId id="732" r:id="rId3"/>
    <p:sldId id="733" r:id="rId4"/>
    <p:sldId id="734" r:id="rId5"/>
    <p:sldId id="735" r:id="rId6"/>
    <p:sldId id="740" r:id="rId7"/>
    <p:sldId id="741" r:id="rId8"/>
    <p:sldId id="748" r:id="rId9"/>
    <p:sldId id="746" r:id="rId10"/>
    <p:sldId id="747" r:id="rId11"/>
    <p:sldId id="519" r:id="rId12"/>
    <p:sldId id="520" r:id="rId13"/>
    <p:sldId id="521" r:id="rId14"/>
    <p:sldId id="523" r:id="rId15"/>
    <p:sldId id="528" r:id="rId16"/>
    <p:sldId id="529" r:id="rId17"/>
    <p:sldId id="530" r:id="rId18"/>
    <p:sldId id="531" r:id="rId19"/>
    <p:sldId id="533" r:id="rId20"/>
    <p:sldId id="535" r:id="rId21"/>
    <p:sldId id="536" r:id="rId22"/>
    <p:sldId id="537" r:id="rId23"/>
    <p:sldId id="538" r:id="rId24"/>
    <p:sldId id="540" r:id="rId25"/>
    <p:sldId id="541" r:id="rId26"/>
    <p:sldId id="542" r:id="rId27"/>
    <p:sldId id="545" r:id="rId28"/>
    <p:sldId id="553" r:id="rId29"/>
    <p:sldId id="554" r:id="rId30"/>
    <p:sldId id="723" r:id="rId31"/>
    <p:sldId id="724" r:id="rId32"/>
    <p:sldId id="725" r:id="rId33"/>
    <p:sldId id="726" r:id="rId34"/>
    <p:sldId id="727" r:id="rId35"/>
    <p:sldId id="728" r:id="rId36"/>
    <p:sldId id="729" r:id="rId37"/>
    <p:sldId id="730" r:id="rId38"/>
    <p:sldId id="731" r:id="rId39"/>
    <p:sldId id="722" r:id="rId4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000099"/>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aximized">
    <p:restoredLeft sz="34559" autoAdjust="0"/>
    <p:restoredTop sz="86380" autoAdjust="0"/>
  </p:normalViewPr>
  <p:slideViewPr>
    <p:cSldViewPr>
      <p:cViewPr varScale="1">
        <p:scale>
          <a:sx n="63" d="100"/>
          <a:sy n="63" d="100"/>
        </p:scale>
        <p:origin x="-1362" y="-96"/>
      </p:cViewPr>
      <p:guideLst>
        <p:guide orient="horz" pos="2160"/>
        <p:guide pos="2880"/>
      </p:guideLst>
    </p:cSldViewPr>
  </p:slideViewPr>
  <p:outlineViewPr>
    <p:cViewPr>
      <p:scale>
        <a:sx n="33" d="100"/>
        <a:sy n="33" d="100"/>
      </p:scale>
      <p:origin x="216" y="0"/>
    </p:cViewPr>
  </p:outlineViewPr>
  <p:notesTextViewPr>
    <p:cViewPr>
      <p:scale>
        <a:sx n="1" d="1"/>
        <a:sy n="1" d="1"/>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A0CE8C5-D762-41BC-BE25-BEF7DA40715B}" type="datetimeFigureOut">
              <a:rPr lang="en-US" smtClean="0"/>
              <a:pPr/>
              <a:t>9/6/2024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53BB609-AB2D-4BB5-9E7C-3EDCF1DA0CE3}" type="slidenum">
              <a:rPr lang="en-US" smtClean="0"/>
              <a:pPr/>
              <a:t>‹#›</a:t>
            </a:fld>
            <a:endParaRPr lang="en-US"/>
          </a:p>
        </p:txBody>
      </p:sp>
    </p:spTree>
    <p:extLst>
      <p:ext uri="{BB962C8B-B14F-4D97-AF65-F5344CB8AC3E}">
        <p14:creationId xmlns:p14="http://schemas.microsoft.com/office/powerpoint/2010/main" xmlns="" val="429174539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Slide Image Placeholder 1"/>
          <p:cNvSpPr>
            <a:spLocks noGrp="1" noRot="1" noChangeAspect="1" noTextEdit="1"/>
          </p:cNvSpPr>
          <p:nvPr>
            <p:ph type="sldImg"/>
          </p:nvPr>
        </p:nvSpPr>
        <p:spPr bwMode="auto">
          <a:noFill/>
          <a:ln>
            <a:solidFill>
              <a:srgbClr val="000000"/>
            </a:solidFill>
            <a:miter lim="800000"/>
            <a:headEnd/>
            <a:tailEnd/>
          </a:ln>
        </p:spPr>
      </p:sp>
      <p:sp>
        <p:nvSpPr>
          <p:cNvPr id="60419"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dirty="0" smtClean="0"/>
          </a:p>
        </p:txBody>
      </p:sp>
      <p:sp>
        <p:nvSpPr>
          <p:cNvPr id="60420" name="Slide Number Placeholder 3"/>
          <p:cNvSpPr>
            <a:spLocks noGrp="1"/>
          </p:cNvSpPr>
          <p:nvPr>
            <p:ph type="sldNum" sz="quarter" idx="5"/>
          </p:nvPr>
        </p:nvSpPr>
        <p:spPr bwMode="auto">
          <a:noFill/>
          <a:ln>
            <a:miter lim="800000"/>
            <a:headEnd/>
            <a:tailEnd/>
          </a:ln>
        </p:spPr>
        <p:txBody>
          <a:bodyPr/>
          <a:lstStyle/>
          <a:p>
            <a:fld id="{37A215C9-D61E-4707-A68F-6CBD41476481}" type="slidenum">
              <a:rPr lang="en-US"/>
              <a:pPr/>
              <a:t>1</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err="1" smtClean="0"/>
              <a:t>Dijabetes</a:t>
            </a:r>
            <a:r>
              <a:rPr lang="en-US" dirty="0" smtClean="0"/>
              <a:t> </a:t>
            </a:r>
            <a:r>
              <a:rPr lang="en-US" dirty="0" err="1" smtClean="0"/>
              <a:t>melitus</a:t>
            </a:r>
            <a:endParaRPr lang="en-US" dirty="0"/>
          </a:p>
        </p:txBody>
      </p:sp>
      <p:sp>
        <p:nvSpPr>
          <p:cNvPr id="4" name="Slide Number Placeholder 3"/>
          <p:cNvSpPr>
            <a:spLocks noGrp="1"/>
          </p:cNvSpPr>
          <p:nvPr>
            <p:ph type="sldNum" sz="quarter" idx="10"/>
          </p:nvPr>
        </p:nvSpPr>
        <p:spPr/>
        <p:txBody>
          <a:bodyPr/>
          <a:lstStyle/>
          <a:p>
            <a:fld id="{0F649201-CBD5-46D2-B071-64DFEB1474D0}" type="slidenum">
              <a:rPr lang="en-US" smtClean="0"/>
              <a:pPr/>
              <a:t>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B53BB609-AB2D-4BB5-9E7C-3EDCF1DA0CE3}" type="slidenum">
              <a:rPr lang="en-US" smtClean="0"/>
              <a:pPr/>
              <a:t>5</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sr-Cyrl-RS" dirty="0" smtClean="0">
                <a:latin typeface="Times New Roman" pitchFamily="18" charset="0"/>
                <a:cs typeface="Times New Roman" pitchFamily="18" charset="0"/>
              </a:rPr>
              <a:t>и повећава вероватноћу адекватног лечења, успорења њеног напредовања и смањења нежељеног учинка компликација</a:t>
            </a:r>
            <a:endParaRPr lang="en-US" dirty="0"/>
          </a:p>
        </p:txBody>
      </p:sp>
      <p:sp>
        <p:nvSpPr>
          <p:cNvPr id="4" name="Slide Number Placeholder 3"/>
          <p:cNvSpPr>
            <a:spLocks noGrp="1"/>
          </p:cNvSpPr>
          <p:nvPr>
            <p:ph type="sldNum" sz="quarter" idx="10"/>
          </p:nvPr>
        </p:nvSpPr>
        <p:spPr/>
        <p:txBody>
          <a:bodyPr/>
          <a:lstStyle/>
          <a:p>
            <a:fld id="{0F649201-CBD5-46D2-B071-64DFEB1474D0}" type="slidenum">
              <a:rPr lang="en-US" smtClean="0"/>
              <a:pPr/>
              <a:t>6</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ound Diagonal Corner Rectangle 6"/>
          <p:cNvSpPr/>
          <p:nvPr/>
        </p:nvSpPr>
        <p:spPr>
          <a:xfrm>
            <a:off x="164592" y="146304"/>
            <a:ext cx="8814816" cy="2505456"/>
          </a:xfrm>
          <a:prstGeom prst="round2DiagRect">
            <a:avLst>
              <a:gd name="adj1" fmla="val 11807"/>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464234" y="381001"/>
            <a:ext cx="8229600" cy="2209800"/>
          </a:xfrm>
        </p:spPr>
        <p:txBody>
          <a:bodyPr lIns="45720" rIns="228600" anchor="b">
            <a:normAutofit/>
          </a:bodyPr>
          <a:lstStyle>
            <a:lvl1pPr marL="0" algn="r">
              <a:defRPr sz="4800"/>
            </a:lvl1pPr>
            <a:extLst/>
          </a:lstStyle>
          <a:p>
            <a:r>
              <a:rPr kumimoji="0" lang="en-US" smtClean="0"/>
              <a:t>Click to edit Master title style</a:t>
            </a:r>
            <a:endParaRPr kumimoji="0" lang="en-US"/>
          </a:p>
        </p:txBody>
      </p:sp>
      <p:sp>
        <p:nvSpPr>
          <p:cNvPr id="9" name="Subtitle 8"/>
          <p:cNvSpPr>
            <a:spLocks noGrp="1"/>
          </p:cNvSpPr>
          <p:nvPr>
            <p:ph type="subTitle" idx="1"/>
          </p:nvPr>
        </p:nvSpPr>
        <p:spPr>
          <a:xfrm>
            <a:off x="2133600" y="2819400"/>
            <a:ext cx="6560234" cy="1752600"/>
          </a:xfrm>
        </p:spPr>
        <p:txBody>
          <a:bodyPr lIns="45720" rIns="246888"/>
          <a:lstStyle>
            <a:lvl1pPr marL="0" indent="0" algn="r">
              <a:spcBef>
                <a:spcPts val="0"/>
              </a:spcBef>
              <a:buNone/>
              <a:defRPr>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10" name="Date Placeholder 9"/>
          <p:cNvSpPr>
            <a:spLocks noGrp="1"/>
          </p:cNvSpPr>
          <p:nvPr>
            <p:ph type="dt" sz="half" idx="10"/>
          </p:nvPr>
        </p:nvSpPr>
        <p:spPr>
          <a:xfrm>
            <a:off x="5562600" y="6509004"/>
            <a:ext cx="3002280" cy="274320"/>
          </a:xfrm>
        </p:spPr>
        <p:txBody>
          <a:bodyPr vert="horz" rtlCol="0"/>
          <a:lstStyle/>
          <a:p>
            <a:fld id="{936A47AB-2FE2-4D69-BEC8-BB639F94E57C}" type="datetimeFigureOut">
              <a:rPr lang="en-US" smtClean="0"/>
              <a:pPr/>
              <a:t>9/6/2024</a:t>
            </a:fld>
            <a:endParaRPr lang="en-US"/>
          </a:p>
        </p:txBody>
      </p:sp>
      <p:sp>
        <p:nvSpPr>
          <p:cNvPr id="11" name="Slide Number Placeholder 10"/>
          <p:cNvSpPr>
            <a:spLocks noGrp="1"/>
          </p:cNvSpPr>
          <p:nvPr>
            <p:ph type="sldNum" sz="quarter" idx="11"/>
          </p:nvPr>
        </p:nvSpPr>
        <p:spPr>
          <a:xfrm>
            <a:off x="8638952" y="6509004"/>
            <a:ext cx="464288" cy="274320"/>
          </a:xfrm>
        </p:spPr>
        <p:txBody>
          <a:bodyPr vert="horz" rtlCol="0"/>
          <a:lstStyle>
            <a:lvl1pPr>
              <a:defRPr>
                <a:solidFill>
                  <a:schemeClr val="tx2">
                    <a:shade val="90000"/>
                  </a:schemeClr>
                </a:solidFill>
              </a:defRPr>
            </a:lvl1pPr>
            <a:extLst/>
          </a:lstStyle>
          <a:p>
            <a:fld id="{FBD08417-1811-4073-8EED-F4BA190F8B6F}" type="slidenum">
              <a:rPr lang="en-US" smtClean="0"/>
              <a:pPr/>
              <a:t>‹#›</a:t>
            </a:fld>
            <a:endParaRPr lang="en-US"/>
          </a:p>
        </p:txBody>
      </p:sp>
      <p:sp>
        <p:nvSpPr>
          <p:cNvPr id="12" name="Footer Placeholder 11"/>
          <p:cNvSpPr>
            <a:spLocks noGrp="1"/>
          </p:cNvSpPr>
          <p:nvPr>
            <p:ph type="ftr" sz="quarter" idx="12"/>
          </p:nvPr>
        </p:nvSpPr>
        <p:spPr>
          <a:xfrm>
            <a:off x="1600200" y="6509004"/>
            <a:ext cx="3907464" cy="274320"/>
          </a:xfrm>
        </p:spPr>
        <p:txBody>
          <a:bodyPr vert="horz" rtlCol="0"/>
          <a:lstStyle/>
          <a:p>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936A47AB-2FE2-4D69-BEC8-BB639F94E57C}" type="datetimeFigureOut">
              <a:rPr lang="en-US" smtClean="0"/>
              <a:pPr/>
              <a:t>9/6/2024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BD08417-1811-4073-8EED-F4BA190F8B6F}"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lvl1pPr algn="l">
              <a:defRPr/>
            </a:lvl1pPr>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936A47AB-2FE2-4D69-BEC8-BB639F94E57C}" type="datetimeFigureOut">
              <a:rPr lang="en-US" smtClean="0"/>
              <a:pPr/>
              <a:t>9/6/2024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BD08417-1811-4073-8EED-F4BA190F8B6F}"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7" name="Rectangle 6"/>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936A47AB-2FE2-4D69-BEC8-BB639F94E57C}" type="datetimeFigureOut">
              <a:rPr lang="en-US" smtClean="0"/>
              <a:pPr/>
              <a:t>9/6/2024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BD08417-1811-4073-8EED-F4BA190F8B6F}"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7" name="Rectangle 6"/>
          <p:cNvSpPr/>
          <p:nvPr/>
        </p:nvSpPr>
        <p:spPr>
          <a:xfrm>
            <a:off x="1000128" y="3267456"/>
            <a:ext cx="74066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722376" y="498230"/>
            <a:ext cx="7772400" cy="2731008"/>
          </a:xfrm>
        </p:spPr>
        <p:txBody>
          <a:bodyPr rIns="100584"/>
          <a:lstStyle>
            <a:lvl1pPr algn="r">
              <a:buNone/>
              <a:defRPr sz="4000" b="1" cap="none">
                <a:solidFill>
                  <a:schemeClr val="accent1">
                    <a:tint val="95000"/>
                    <a:satMod val="200000"/>
                  </a:schemeClr>
                </a:solidFill>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722313" y="3287713"/>
            <a:ext cx="7772400" cy="1509712"/>
          </a:xfrm>
        </p:spPr>
        <p:txBody>
          <a:bodyPr rIns="128016" anchor="t"/>
          <a:lstStyle>
            <a:lvl1pPr marL="0" indent="0" algn="r">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8" name="Date Placeholder 7"/>
          <p:cNvSpPr>
            <a:spLocks noGrp="1"/>
          </p:cNvSpPr>
          <p:nvPr>
            <p:ph type="dt" sz="half" idx="10"/>
          </p:nvPr>
        </p:nvSpPr>
        <p:spPr>
          <a:xfrm>
            <a:off x="5562600" y="6513670"/>
            <a:ext cx="3002280" cy="274320"/>
          </a:xfrm>
        </p:spPr>
        <p:txBody>
          <a:bodyPr vert="horz" rtlCol="0"/>
          <a:lstStyle/>
          <a:p>
            <a:fld id="{936A47AB-2FE2-4D69-BEC8-BB639F94E57C}" type="datetimeFigureOut">
              <a:rPr lang="en-US" smtClean="0"/>
              <a:pPr/>
              <a:t>9/6/2024</a:t>
            </a:fld>
            <a:endParaRPr lang="en-US"/>
          </a:p>
        </p:txBody>
      </p:sp>
      <p:sp>
        <p:nvSpPr>
          <p:cNvPr id="9" name="Slide Number Placeholder 8"/>
          <p:cNvSpPr>
            <a:spLocks noGrp="1"/>
          </p:cNvSpPr>
          <p:nvPr>
            <p:ph type="sldNum" sz="quarter" idx="11"/>
          </p:nvPr>
        </p:nvSpPr>
        <p:spPr>
          <a:xfrm>
            <a:off x="8638952" y="6513670"/>
            <a:ext cx="464288" cy="274320"/>
          </a:xfrm>
        </p:spPr>
        <p:txBody>
          <a:bodyPr vert="horz" rtlCol="0"/>
          <a:lstStyle>
            <a:lvl1pPr>
              <a:defRPr>
                <a:solidFill>
                  <a:schemeClr val="tx2">
                    <a:shade val="90000"/>
                  </a:schemeClr>
                </a:solidFill>
              </a:defRPr>
            </a:lvl1pPr>
            <a:extLst/>
          </a:lstStyle>
          <a:p>
            <a:fld id="{FBD08417-1811-4073-8EED-F4BA190F8B6F}" type="slidenum">
              <a:rPr lang="en-US" smtClean="0"/>
              <a:pPr/>
              <a:t>‹#›</a:t>
            </a:fld>
            <a:endParaRPr lang="en-US"/>
          </a:p>
        </p:txBody>
      </p:sp>
      <p:sp>
        <p:nvSpPr>
          <p:cNvPr id="10" name="Footer Placeholder 9"/>
          <p:cNvSpPr>
            <a:spLocks noGrp="1"/>
          </p:cNvSpPr>
          <p:nvPr>
            <p:ph type="ftr" sz="quarter" idx="12"/>
          </p:nvPr>
        </p:nvSpPr>
        <p:spPr>
          <a:xfrm>
            <a:off x="1600200" y="6513670"/>
            <a:ext cx="3907464" cy="274320"/>
          </a:xfrm>
        </p:spPr>
        <p:txBody>
          <a:bodyPr vert="horz" rtlCol="0"/>
          <a:lstStyle/>
          <a:p>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45920"/>
            <a:ext cx="4038600" cy="452628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645920"/>
            <a:ext cx="4038600" cy="452628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936A47AB-2FE2-4D69-BEC8-BB639F94E57C}" type="datetimeFigureOut">
              <a:rPr lang="en-US" smtClean="0"/>
              <a:pPr/>
              <a:t>9/6/2024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641080" y="6514568"/>
            <a:ext cx="464288" cy="274320"/>
          </a:xfrm>
        </p:spPr>
        <p:txBody>
          <a:bodyPr/>
          <a:lstStyle/>
          <a:p>
            <a:fld id="{FBD08417-1811-4073-8EED-F4BA190F8B6F}" type="slidenum">
              <a:rPr lang="en-US" smtClean="0"/>
              <a:pPr/>
              <a:t>‹#›</a:t>
            </a:fld>
            <a:endParaRPr lang="en-US"/>
          </a:p>
        </p:txBody>
      </p:sp>
      <p:sp>
        <p:nvSpPr>
          <p:cNvPr id="10" name="Rectangle 9"/>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Rectangle 9"/>
          <p:cNvSpPr/>
          <p:nvPr/>
        </p:nvSpPr>
        <p:spPr>
          <a:xfrm>
            <a:off x="616744" y="216521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b"/>
          <a:lstStyle/>
          <a:p>
            <a:pPr algn="ctr" eaLnBrk="1" latinLnBrk="0" hangingPunct="1"/>
            <a:endParaRPr kumimoji="0" lang="en-US"/>
          </a:p>
        </p:txBody>
      </p:sp>
      <p:sp>
        <p:nvSpPr>
          <p:cNvPr id="11" name="Rectangle 10"/>
          <p:cNvSpPr/>
          <p:nvPr/>
        </p:nvSpPr>
        <p:spPr>
          <a:xfrm>
            <a:off x="4800600" y="216521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b"/>
          <a:lstStyle/>
          <a:p>
            <a:pPr algn="ctr" eaLnBrk="1" latinLnBrk="0" hangingPunct="1"/>
            <a:endParaRPr kumimoji="0" lang="en-US"/>
          </a:p>
        </p:txBody>
      </p:sp>
      <p:sp>
        <p:nvSpPr>
          <p:cNvPr id="2" name="Title 1"/>
          <p:cNvSpPr>
            <a:spLocks noGrp="1"/>
          </p:cNvSpPr>
          <p:nvPr>
            <p:ph type="title"/>
          </p:nvPr>
        </p:nvSpPr>
        <p:spPr>
          <a:xfrm>
            <a:off x="457200" y="251948"/>
            <a:ext cx="8229600" cy="1143000"/>
          </a:xfrm>
        </p:spPr>
        <p:txBody>
          <a:bodyPr anchor="b"/>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535113"/>
            <a:ext cx="4040188" cy="639762"/>
          </a:xfrm>
        </p:spPr>
        <p:txBody>
          <a:bodyPr anchor="b">
            <a:noAutofit/>
          </a:bodyPr>
          <a:lstStyle>
            <a:lvl1pPr marL="91440" indent="0" algn="l">
              <a:spcBef>
                <a:spcPts val="0"/>
              </a:spcBef>
              <a:buNone/>
              <a:defRPr sz="2200" b="0" cap="all" baseline="0"/>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535113"/>
            <a:ext cx="4041775" cy="639762"/>
          </a:xfrm>
        </p:spPr>
        <p:txBody>
          <a:bodyPr anchor="b">
            <a:noAutofit/>
          </a:bodyPr>
          <a:lstStyle>
            <a:lvl1pPr marL="91440" indent="0" algn="l">
              <a:spcBef>
                <a:spcPts val="0"/>
              </a:spcBef>
              <a:buNone/>
              <a:defRPr sz="2200" b="0" cap="all" baseline="0"/>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362200"/>
            <a:ext cx="4040188" cy="3941763"/>
          </a:xfrm>
        </p:spPr>
        <p:txBody>
          <a:bodyPr lIns="91440"/>
          <a:lstStyle>
            <a:lvl1pPr>
              <a:defRPr sz="22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362200"/>
            <a:ext cx="4041775" cy="3941763"/>
          </a:xfrm>
        </p:spPr>
        <p:txBody>
          <a:bodyPr/>
          <a:lstStyle>
            <a:lvl1pPr>
              <a:defRPr sz="22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936A47AB-2FE2-4D69-BEC8-BB639F94E57C}" type="datetimeFigureOut">
              <a:rPr lang="en-US" smtClean="0"/>
              <a:pPr/>
              <a:t>9/6/2024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a:xfrm>
            <a:off x="8641080" y="6514568"/>
            <a:ext cx="464288" cy="274320"/>
          </a:xfrm>
        </p:spPr>
        <p:txBody>
          <a:bodyPr/>
          <a:lstStyle/>
          <a:p>
            <a:fld id="{FBD08417-1811-4073-8EED-F4BA190F8B6F}"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53218"/>
            <a:ext cx="8229600" cy="1143000"/>
          </a:xfrm>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936A47AB-2FE2-4D69-BEC8-BB639F94E57C}" type="datetimeFigureOut">
              <a:rPr lang="en-US" smtClean="0"/>
              <a:pPr/>
              <a:t>9/6/2024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BD08417-1811-4073-8EED-F4BA190F8B6F}" type="slidenum">
              <a:rPr lang="en-US" smtClean="0"/>
              <a:pPr/>
              <a:t>‹#›</a:t>
            </a:fld>
            <a:endParaRPr lang="en-US"/>
          </a:p>
        </p:txBody>
      </p:sp>
      <p:sp>
        <p:nvSpPr>
          <p:cNvPr id="7" name="Rectangle 6"/>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36A47AB-2FE2-4D69-BEC8-BB639F94E57C}" type="datetimeFigureOut">
              <a:rPr lang="en-US" smtClean="0"/>
              <a:pPr/>
              <a:t>9/6/2024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BD08417-1811-4073-8EED-F4BA190F8B6F}"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2"/>
      </p:bgRef>
    </p:bg>
    <p:spTree>
      <p:nvGrpSpPr>
        <p:cNvPr id="1" name=""/>
        <p:cNvGrpSpPr/>
        <p:nvPr/>
      </p:nvGrpSpPr>
      <p:grpSpPr>
        <a:xfrm>
          <a:off x="0" y="0"/>
          <a:ext cx="0" cy="0"/>
          <a:chOff x="0" y="0"/>
          <a:chExt cx="0" cy="0"/>
        </a:xfrm>
      </p:grpSpPr>
      <p:sp>
        <p:nvSpPr>
          <p:cNvPr id="8" name="Rectangle 7"/>
          <p:cNvSpPr/>
          <p:nvPr/>
        </p:nvSpPr>
        <p:spPr>
          <a:xfrm>
            <a:off x="5057552" y="105765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4963136" y="304800"/>
            <a:ext cx="3931920" cy="762000"/>
          </a:xfrm>
        </p:spPr>
        <p:txBody>
          <a:bodyPr anchor="b"/>
          <a:lstStyle>
            <a:lvl1pPr marL="0" algn="r">
              <a:buNone/>
              <a:defRPr sz="2000" b="1"/>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963136" y="1107560"/>
            <a:ext cx="3931920" cy="1066800"/>
          </a:xfrm>
        </p:spPr>
        <p:txBody>
          <a:bodyPr/>
          <a:lstStyle>
            <a:lvl1pPr marL="0" indent="0" algn="r">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228600" y="2209800"/>
            <a:ext cx="8666456" cy="3977640"/>
          </a:xfrm>
        </p:spPr>
        <p:txBody>
          <a:bodyPr/>
          <a:lstStyle>
            <a:lvl1pPr marL="292608">
              <a:defRPr sz="3200"/>
            </a:lvl1pPr>
            <a:lvl2pPr marL="594360">
              <a:defRPr sz="2800"/>
            </a:lvl2pPr>
            <a:lvl3pPr marL="822960">
              <a:defRPr sz="2400"/>
            </a:lvl3pPr>
            <a:lvl4pPr marL="1051560">
              <a:defRPr sz="2000"/>
            </a:lvl4pPr>
            <a:lvl5pPr marL="1261872">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9" name="Date Placeholder 8"/>
          <p:cNvSpPr>
            <a:spLocks noGrp="1"/>
          </p:cNvSpPr>
          <p:nvPr>
            <p:ph type="dt" sz="half" idx="10"/>
          </p:nvPr>
        </p:nvSpPr>
        <p:spPr>
          <a:xfrm>
            <a:off x="5562600" y="6513670"/>
            <a:ext cx="3002280" cy="274320"/>
          </a:xfrm>
        </p:spPr>
        <p:txBody>
          <a:bodyPr vert="horz" rtlCol="0"/>
          <a:lstStyle/>
          <a:p>
            <a:fld id="{936A47AB-2FE2-4D69-BEC8-BB639F94E57C}" type="datetimeFigureOut">
              <a:rPr lang="en-US" smtClean="0"/>
              <a:pPr/>
              <a:t>9/6/2024</a:t>
            </a:fld>
            <a:endParaRPr lang="en-US"/>
          </a:p>
        </p:txBody>
      </p:sp>
      <p:sp>
        <p:nvSpPr>
          <p:cNvPr id="10" name="Slide Number Placeholder 9"/>
          <p:cNvSpPr>
            <a:spLocks noGrp="1"/>
          </p:cNvSpPr>
          <p:nvPr>
            <p:ph type="sldNum" sz="quarter" idx="11"/>
          </p:nvPr>
        </p:nvSpPr>
        <p:spPr>
          <a:xfrm>
            <a:off x="8638952" y="6513670"/>
            <a:ext cx="464288" cy="274320"/>
          </a:xfrm>
        </p:spPr>
        <p:txBody>
          <a:bodyPr vert="horz" rtlCol="0"/>
          <a:lstStyle>
            <a:lvl1pPr>
              <a:defRPr>
                <a:solidFill>
                  <a:schemeClr val="tx2">
                    <a:shade val="90000"/>
                  </a:schemeClr>
                </a:solidFill>
              </a:defRPr>
            </a:lvl1pPr>
            <a:extLst/>
          </a:lstStyle>
          <a:p>
            <a:fld id="{FBD08417-1811-4073-8EED-F4BA190F8B6F}" type="slidenum">
              <a:rPr lang="en-US" smtClean="0"/>
              <a:pPr/>
              <a:t>‹#›</a:t>
            </a:fld>
            <a:endParaRPr lang="en-US"/>
          </a:p>
        </p:txBody>
      </p:sp>
      <p:sp>
        <p:nvSpPr>
          <p:cNvPr id="11" name="Footer Placeholder 10"/>
          <p:cNvSpPr>
            <a:spLocks noGrp="1"/>
          </p:cNvSpPr>
          <p:nvPr>
            <p:ph type="ftr" sz="quarter" idx="12"/>
          </p:nvPr>
        </p:nvSpPr>
        <p:spPr>
          <a:xfrm>
            <a:off x="1600200" y="6513670"/>
            <a:ext cx="3907464" cy="274320"/>
          </a:xfrm>
        </p:spPr>
        <p:txBody>
          <a:bodyPr vert="horz" rtlCol="0"/>
          <a:lstStyle/>
          <a:p>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40443" y="4724400"/>
            <a:ext cx="5486400" cy="664536"/>
          </a:xfrm>
        </p:spPr>
        <p:txBody>
          <a:bodyPr anchor="b"/>
          <a:lstStyle>
            <a:lvl1pPr marL="0" algn="r">
              <a:buNone/>
              <a:defRPr sz="2000" b="1"/>
            </a:lvl1pPr>
            <a:extLst/>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3040443" y="5388936"/>
            <a:ext cx="5486400" cy="912255"/>
          </a:xfrm>
        </p:spPr>
        <p:txBody>
          <a:bodyPr/>
          <a:lstStyle>
            <a:lvl1pPr marL="0" indent="0" algn="r">
              <a:spcBef>
                <a:spcPts val="0"/>
              </a:spcBef>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13" name="Picture Placeholder 12"/>
          <p:cNvSpPr>
            <a:spLocks noGrp="1"/>
          </p:cNvSpPr>
          <p:nvPr>
            <p:ph type="pic" idx="1"/>
          </p:nvPr>
        </p:nvSpPr>
        <p:spPr>
          <a:xfrm>
            <a:off x="304800" y="249864"/>
            <a:ext cx="8534400" cy="4343400"/>
          </a:xfrm>
          <a:prstGeom prst="round2DiagRect">
            <a:avLst>
              <a:gd name="adj1" fmla="val 11403"/>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extLst/>
          </a:lstStyle>
          <a:p>
            <a:pPr marL="0" algn="l" rtl="0" eaLnBrk="1" latinLnBrk="0" hangingPunct="1"/>
            <a:r>
              <a:rPr kumimoji="0" lang="en-US" smtClean="0">
                <a:solidFill>
                  <a:schemeClr val="lt1"/>
                </a:solidFill>
                <a:latin typeface="+mn-lt"/>
                <a:ea typeface="+mn-ea"/>
                <a:cs typeface="+mn-cs"/>
              </a:rPr>
              <a:t>Click icon to add picture</a:t>
            </a:r>
            <a:endParaRPr kumimoji="0" lang="en-US" dirty="0">
              <a:solidFill>
                <a:schemeClr val="lt1"/>
              </a:solidFill>
              <a:latin typeface="+mn-lt"/>
              <a:ea typeface="+mn-ea"/>
              <a:cs typeface="+mn-cs"/>
            </a:endParaRPr>
          </a:p>
        </p:txBody>
      </p:sp>
      <p:sp>
        <p:nvSpPr>
          <p:cNvPr id="8" name="Date Placeholder 7"/>
          <p:cNvSpPr>
            <a:spLocks noGrp="1"/>
          </p:cNvSpPr>
          <p:nvPr>
            <p:ph type="dt" sz="half" idx="10"/>
          </p:nvPr>
        </p:nvSpPr>
        <p:spPr>
          <a:xfrm>
            <a:off x="5562600" y="6509004"/>
            <a:ext cx="3002280" cy="274320"/>
          </a:xfrm>
        </p:spPr>
        <p:txBody>
          <a:bodyPr vert="horz" rtlCol="0"/>
          <a:lstStyle/>
          <a:p>
            <a:fld id="{936A47AB-2FE2-4D69-BEC8-BB639F94E57C}" type="datetimeFigureOut">
              <a:rPr lang="en-US" smtClean="0"/>
              <a:pPr/>
              <a:t>9/6/2024</a:t>
            </a:fld>
            <a:endParaRPr lang="en-US"/>
          </a:p>
        </p:txBody>
      </p:sp>
      <p:sp>
        <p:nvSpPr>
          <p:cNvPr id="9" name="Slide Number Placeholder 8"/>
          <p:cNvSpPr>
            <a:spLocks noGrp="1"/>
          </p:cNvSpPr>
          <p:nvPr>
            <p:ph type="sldNum" sz="quarter" idx="11"/>
          </p:nvPr>
        </p:nvSpPr>
        <p:spPr>
          <a:xfrm>
            <a:off x="8638952" y="6509004"/>
            <a:ext cx="464288" cy="274320"/>
          </a:xfrm>
        </p:spPr>
        <p:txBody>
          <a:bodyPr vert="horz" rtlCol="0"/>
          <a:lstStyle>
            <a:lvl1pPr>
              <a:defRPr>
                <a:solidFill>
                  <a:schemeClr val="tx2">
                    <a:shade val="90000"/>
                  </a:schemeClr>
                </a:solidFill>
              </a:defRPr>
            </a:lvl1pPr>
            <a:extLst/>
          </a:lstStyle>
          <a:p>
            <a:fld id="{FBD08417-1811-4073-8EED-F4BA190F8B6F}" type="slidenum">
              <a:rPr lang="en-US" smtClean="0"/>
              <a:pPr/>
              <a:t>‹#›</a:t>
            </a:fld>
            <a:endParaRPr lang="en-US"/>
          </a:p>
        </p:txBody>
      </p:sp>
      <p:sp>
        <p:nvSpPr>
          <p:cNvPr id="10" name="Footer Placeholder 9"/>
          <p:cNvSpPr>
            <a:spLocks noGrp="1"/>
          </p:cNvSpPr>
          <p:nvPr>
            <p:ph type="ftr" sz="quarter" idx="12"/>
          </p:nvPr>
        </p:nvSpPr>
        <p:spPr>
          <a:xfrm>
            <a:off x="1600200" y="6509004"/>
            <a:ext cx="3907464" cy="274320"/>
          </a:xfrm>
        </p:spPr>
        <p:txBody>
          <a:bodyPr vert="horz" rtlCol="0"/>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Round Diagonal Corner Rectangle 6"/>
          <p:cNvSpPr/>
          <p:nvPr/>
        </p:nvSpPr>
        <p:spPr>
          <a:xfrm>
            <a:off x="164592" y="147085"/>
            <a:ext cx="8810846" cy="6565392"/>
          </a:xfrm>
          <a:prstGeom prst="round2DiagRect">
            <a:avLst>
              <a:gd name="adj1" fmla="val 11807"/>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 name="Footer Placeholder 2"/>
          <p:cNvSpPr>
            <a:spLocks noGrp="1"/>
          </p:cNvSpPr>
          <p:nvPr>
            <p:ph type="ftr" sz="quarter" idx="3"/>
          </p:nvPr>
        </p:nvSpPr>
        <p:spPr>
          <a:xfrm>
            <a:off x="1295400" y="6400800"/>
            <a:ext cx="4212264" cy="274320"/>
          </a:xfrm>
          <a:prstGeom prst="rect">
            <a:avLst/>
          </a:prstGeom>
        </p:spPr>
        <p:txBody>
          <a:bodyPr/>
          <a:lstStyle>
            <a:lvl1pPr algn="r" eaLnBrk="1" latinLnBrk="0" hangingPunct="1">
              <a:defRPr kumimoji="0" sz="1300">
                <a:solidFill>
                  <a:schemeClr val="bg2">
                    <a:tint val="60000"/>
                    <a:satMod val="155000"/>
                  </a:schemeClr>
                </a:solidFill>
              </a:defRPr>
            </a:lvl1pPr>
            <a:extLst/>
          </a:lstStyle>
          <a:p>
            <a:endParaRPr lang="en-US"/>
          </a:p>
        </p:txBody>
      </p:sp>
      <p:sp>
        <p:nvSpPr>
          <p:cNvPr id="14" name="Date Placeholder 13"/>
          <p:cNvSpPr>
            <a:spLocks noGrp="1"/>
          </p:cNvSpPr>
          <p:nvPr>
            <p:ph type="dt" sz="half" idx="2"/>
          </p:nvPr>
        </p:nvSpPr>
        <p:spPr>
          <a:xfrm>
            <a:off x="5562600" y="6400800"/>
            <a:ext cx="3002280" cy="274320"/>
          </a:xfrm>
          <a:prstGeom prst="rect">
            <a:avLst/>
          </a:prstGeom>
        </p:spPr>
        <p:txBody>
          <a:bodyPr/>
          <a:lstStyle>
            <a:lvl1pPr algn="l" eaLnBrk="1" latinLnBrk="0" hangingPunct="1">
              <a:defRPr kumimoji="0" sz="1300">
                <a:solidFill>
                  <a:schemeClr val="bg2">
                    <a:tint val="60000"/>
                    <a:satMod val="155000"/>
                  </a:schemeClr>
                </a:solidFill>
              </a:defRPr>
            </a:lvl1pPr>
            <a:extLst/>
          </a:lstStyle>
          <a:p>
            <a:fld id="{936A47AB-2FE2-4D69-BEC8-BB639F94E57C}" type="datetimeFigureOut">
              <a:rPr lang="en-US" smtClean="0"/>
              <a:pPr/>
              <a:t>9/6/2024</a:t>
            </a:fld>
            <a:endParaRPr lang="en-US"/>
          </a:p>
        </p:txBody>
      </p:sp>
      <p:sp>
        <p:nvSpPr>
          <p:cNvPr id="23" name="Slide Number Placeholder 22"/>
          <p:cNvSpPr>
            <a:spLocks noGrp="1"/>
          </p:cNvSpPr>
          <p:nvPr>
            <p:ph type="sldNum" sz="quarter" idx="4"/>
          </p:nvPr>
        </p:nvSpPr>
        <p:spPr>
          <a:xfrm>
            <a:off x="8638952" y="6514568"/>
            <a:ext cx="464288" cy="274320"/>
          </a:xfrm>
          <a:prstGeom prst="rect">
            <a:avLst/>
          </a:prstGeom>
        </p:spPr>
        <p:txBody>
          <a:bodyPr anchor="ctr"/>
          <a:lstStyle>
            <a:lvl1pPr algn="r" eaLnBrk="1" latinLnBrk="0" hangingPunct="1">
              <a:defRPr kumimoji="0" sz="1600">
                <a:solidFill>
                  <a:schemeClr val="tx2">
                    <a:shade val="90000"/>
                  </a:schemeClr>
                </a:solidFill>
                <a:effectLst/>
              </a:defRPr>
            </a:lvl1pPr>
            <a:extLst/>
          </a:lstStyle>
          <a:p>
            <a:fld id="{FBD08417-1811-4073-8EED-F4BA190F8B6F}" type="slidenum">
              <a:rPr lang="en-US" smtClean="0"/>
              <a:pPr/>
              <a:t>‹#›</a:t>
            </a:fld>
            <a:endParaRPr lang="en-US"/>
          </a:p>
        </p:txBody>
      </p:sp>
      <p:sp>
        <p:nvSpPr>
          <p:cNvPr id="22" name="Title Placeholder 21"/>
          <p:cNvSpPr>
            <a:spLocks noGrp="1"/>
          </p:cNvSpPr>
          <p:nvPr>
            <p:ph type="title"/>
          </p:nvPr>
        </p:nvSpPr>
        <p:spPr>
          <a:xfrm>
            <a:off x="457200" y="253536"/>
            <a:ext cx="8229600" cy="1143000"/>
          </a:xfrm>
          <a:prstGeom prst="rect">
            <a:avLst/>
          </a:prstGeom>
        </p:spPr>
        <p:txBody>
          <a:bodyPr rIns="91440" anchor="b">
            <a:normAutofit/>
            <a:scene3d>
              <a:camera prst="orthographicFront"/>
              <a:lightRig rig="soft" dir="t">
                <a:rot lat="0" lon="0" rev="2400000"/>
              </a:lightRig>
            </a:scene3d>
            <a:sp3d>
              <a:bevelT w="19050" h="12700"/>
            </a:sp3d>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46237"/>
            <a:ext cx="8229600" cy="4526280"/>
          </a:xfrm>
          <a:prstGeom prst="rect">
            <a:avLst/>
          </a:prstGeom>
        </p:spPr>
        <p:txBody>
          <a:bodyPr>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dk1" tx1="lt1" bg2="dk2" tx2="lt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marL="54864" algn="r" rtl="0" eaLnBrk="1" latinLnBrk="0" hangingPunct="1">
        <a:spcBef>
          <a:spcPct val="0"/>
        </a:spcBef>
        <a:buNone/>
        <a:defRPr kumimoji="0" sz="4600" kern="1200">
          <a:solidFill>
            <a:schemeClr val="tx2">
              <a:tint val="100000"/>
              <a:shade val="90000"/>
              <a:satMod val="250000"/>
              <a:alpha val="100000"/>
            </a:schemeClr>
          </a:solidFill>
          <a:effectLst>
            <a:outerShdw blurRad="38100" dist="25500" dir="5400000" algn="tl" rotWithShape="0">
              <a:srgbClr val="000000">
                <a:satMod val="180000"/>
                <a:alpha val="75000"/>
              </a:srgbClr>
            </a:outerShdw>
          </a:effectLst>
          <a:latin typeface="+mj-lt"/>
          <a:ea typeface="+mj-ea"/>
          <a:cs typeface="+mj-cs"/>
        </a:defRPr>
      </a:lvl1pPr>
      <a:extLst/>
    </p:titleStyle>
    <p:bodyStyle>
      <a:lvl1pPr marL="292100" indent="-292100" algn="l" rtl="0" eaLnBrk="1" latinLnBrk="0" hangingPunct="1">
        <a:spcBef>
          <a:spcPts val="0"/>
        </a:spcBef>
        <a:buClr>
          <a:schemeClr val="accent1"/>
        </a:buClr>
        <a:buSzPct val="70000"/>
        <a:buFont typeface="Wingdings 2"/>
        <a:buChar char=""/>
        <a:defRPr kumimoji="0" sz="3200" kern="1200">
          <a:solidFill>
            <a:schemeClr val="tx1"/>
          </a:solidFill>
          <a:latin typeface="+mn-lt"/>
          <a:ea typeface="+mn-ea"/>
          <a:cs typeface="+mn-cs"/>
        </a:defRPr>
      </a:lvl1pPr>
      <a:lvl2pPr marL="640080" indent="-228600" algn="l" rtl="0" eaLnBrk="1" latinLnBrk="0" hangingPunct="1">
        <a:spcBef>
          <a:spcPts val="400"/>
        </a:spcBef>
        <a:buClr>
          <a:schemeClr val="accent2"/>
        </a:buClr>
        <a:buSzPct val="90000"/>
        <a:buFontTx/>
        <a:buChar char="•"/>
        <a:defRPr kumimoji="0" sz="2600" kern="1200">
          <a:solidFill>
            <a:schemeClr val="tx1"/>
          </a:solidFill>
          <a:latin typeface="+mn-lt"/>
          <a:ea typeface="+mn-ea"/>
          <a:cs typeface="+mn-cs"/>
        </a:defRPr>
      </a:lvl2pPr>
      <a:lvl3pPr marL="822960" indent="-192024" algn="l" rtl="0" eaLnBrk="1" latinLnBrk="0" hangingPunct="1">
        <a:spcBef>
          <a:spcPts val="400"/>
        </a:spcBef>
        <a:buClr>
          <a:schemeClr val="accent3"/>
        </a:buClr>
        <a:buSzPct val="100000"/>
        <a:buFont typeface="Wingdings 2"/>
        <a:buChar char=""/>
        <a:defRPr kumimoji="0" sz="2300" kern="1200">
          <a:solidFill>
            <a:schemeClr val="tx1"/>
          </a:solidFill>
          <a:latin typeface="+mn-lt"/>
          <a:ea typeface="+mn-ea"/>
          <a:cs typeface="+mn-cs"/>
        </a:defRPr>
      </a:lvl3pPr>
      <a:lvl4pPr marL="1005840" indent="-182880" algn="l" rtl="0" eaLnBrk="1" latinLnBrk="0" hangingPunct="1">
        <a:spcBef>
          <a:spcPts val="400"/>
        </a:spcBef>
        <a:buClr>
          <a:schemeClr val="accent3"/>
        </a:buClr>
        <a:buSzPct val="100000"/>
        <a:buFont typeface="Wingdings 2"/>
        <a:buChar char=""/>
        <a:defRPr kumimoji="0" sz="2000" kern="1200">
          <a:solidFill>
            <a:schemeClr val="tx1"/>
          </a:solidFill>
          <a:latin typeface="+mn-lt"/>
          <a:ea typeface="+mn-ea"/>
          <a:cs typeface="+mn-cs"/>
        </a:defRPr>
      </a:lvl4pPr>
      <a:lvl5pPr marL="1188720" indent="-182880" algn="l" rtl="0" eaLnBrk="1" latinLnBrk="0" hangingPunct="1">
        <a:spcBef>
          <a:spcPts val="400"/>
        </a:spcBef>
        <a:buClr>
          <a:schemeClr val="accent3"/>
        </a:buClr>
        <a:buSzPct val="100000"/>
        <a:buFont typeface="Wingdings 2"/>
        <a:buChar char=""/>
        <a:defRPr kumimoji="0" sz="1900" kern="1200">
          <a:solidFill>
            <a:schemeClr val="tx1"/>
          </a:solidFill>
          <a:latin typeface="+mn-lt"/>
          <a:ea typeface="+mn-ea"/>
          <a:cs typeface="+mn-cs"/>
        </a:defRPr>
      </a:lvl5pPr>
      <a:lvl6pPr marL="1371600" indent="-173736" algn="l" rtl="0" eaLnBrk="1" latinLnBrk="0" hangingPunct="1">
        <a:spcBef>
          <a:spcPts val="400"/>
        </a:spcBef>
        <a:buClr>
          <a:schemeClr val="accent4"/>
        </a:buClr>
        <a:buFont typeface="Wingdings 2"/>
        <a:buChar char=""/>
        <a:defRPr kumimoji="0" sz="1800" kern="1200" baseline="0">
          <a:solidFill>
            <a:schemeClr val="tx1"/>
          </a:solidFill>
          <a:latin typeface="+mn-lt"/>
          <a:ea typeface="+mn-ea"/>
          <a:cs typeface="+mn-cs"/>
        </a:defRPr>
      </a:lvl6pPr>
      <a:lvl7pPr marL="155448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7pPr>
      <a:lvl8pPr marL="173736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8pPr>
      <a:lvl9pPr marL="192024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hyperlink" Target="https://www.ncbi.nlm.nih.gov/books/NBK537222/" TargetMode="Externa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ctrTitle"/>
          </p:nvPr>
        </p:nvSpPr>
        <p:spPr>
          <a:xfrm>
            <a:off x="685800" y="457200"/>
            <a:ext cx="7772400" cy="914400"/>
          </a:xfrm>
        </p:spPr>
        <p:txBody>
          <a:bodyPr>
            <a:normAutofit/>
          </a:bodyPr>
          <a:lstStyle/>
          <a:p>
            <a:pPr algn="ctr" eaLnBrk="1" hangingPunct="1"/>
            <a:endParaRPr lang="en-US" sz="2400" dirty="0" smtClean="0">
              <a:latin typeface="Calibri" pitchFamily="34" charset="0"/>
              <a:cs typeface="Calibri" pitchFamily="34" charset="0"/>
            </a:endParaRPr>
          </a:p>
        </p:txBody>
      </p:sp>
      <p:sp>
        <p:nvSpPr>
          <p:cNvPr id="3" name="Subtitle 2"/>
          <p:cNvSpPr>
            <a:spLocks noGrp="1"/>
          </p:cNvSpPr>
          <p:nvPr>
            <p:ph type="subTitle" idx="1"/>
          </p:nvPr>
        </p:nvSpPr>
        <p:spPr>
          <a:xfrm>
            <a:off x="442664" y="2481064"/>
            <a:ext cx="8305800" cy="1524000"/>
          </a:xfrm>
        </p:spPr>
        <p:txBody>
          <a:bodyPr>
            <a:noAutofit/>
          </a:bodyPr>
          <a:lstStyle/>
          <a:p>
            <a:pPr algn="ctr">
              <a:lnSpc>
                <a:spcPct val="150000"/>
              </a:lnSpc>
              <a:spcBef>
                <a:spcPct val="0"/>
              </a:spcBef>
            </a:pPr>
            <a:r>
              <a:rPr lang="en-US" dirty="0" smtClean="0"/>
              <a:t>Natural </a:t>
            </a:r>
            <a:r>
              <a:rPr lang="sr-Latn-RS" dirty="0" smtClean="0"/>
              <a:t>history </a:t>
            </a:r>
            <a:r>
              <a:rPr lang="en-US" dirty="0" smtClean="0"/>
              <a:t>of a disease. Levels of prevention.</a:t>
            </a:r>
            <a:endParaRPr lang="sr-Cyrl-RS" dirty="0" smtClean="0">
              <a:latin typeface="Calibri" pitchFamily="34" charset="0"/>
              <a:cs typeface="Calibri" pitchFamily="34" charset="0"/>
            </a:endParaRPr>
          </a:p>
        </p:txBody>
      </p:sp>
      <p:pic>
        <p:nvPicPr>
          <p:cNvPr id="10245" name="Picture 46"/>
          <p:cNvPicPr>
            <a:picLocks noChangeAspect="1" noChangeArrowheads="1"/>
          </p:cNvPicPr>
          <p:nvPr/>
        </p:nvPicPr>
        <p:blipFill>
          <a:blip r:embed="rId3" cstate="print"/>
          <a:srcRect/>
          <a:stretch>
            <a:fillRect/>
          </a:stretch>
        </p:blipFill>
        <p:spPr bwMode="auto">
          <a:xfrm>
            <a:off x="7518400" y="234082"/>
            <a:ext cx="1397000" cy="1682750"/>
          </a:xfrm>
          <a:prstGeom prst="rect">
            <a:avLst/>
          </a:prstGeom>
          <a:noFill/>
          <a:ln w="9525">
            <a:noFill/>
            <a:miter lim="800000"/>
            <a:headEnd/>
            <a:tailEnd/>
          </a:ln>
        </p:spPr>
      </p:pic>
      <p:pic>
        <p:nvPicPr>
          <p:cNvPr id="10246" name="Picture 8" descr="http://physics.kg.ac.rs/fizika/scopes/kg.png"/>
          <p:cNvPicPr>
            <a:picLocks noChangeAspect="1" noChangeArrowheads="1"/>
          </p:cNvPicPr>
          <p:nvPr/>
        </p:nvPicPr>
        <p:blipFill>
          <a:blip r:embed="rId4" cstate="print"/>
          <a:srcRect/>
          <a:stretch>
            <a:fillRect/>
          </a:stretch>
        </p:blipFill>
        <p:spPr bwMode="auto">
          <a:xfrm>
            <a:off x="419100" y="401216"/>
            <a:ext cx="1104900" cy="13716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219138" name="Picture 2" descr="Natural History &amp; Spectrum of Diseases - ppt download"/>
          <p:cNvPicPr>
            <a:picLocks noChangeAspect="1" noChangeArrowheads="1"/>
          </p:cNvPicPr>
          <p:nvPr/>
        </p:nvPicPr>
        <p:blipFill>
          <a:blip r:embed="rId2" cstate="print"/>
          <a:srcRect/>
          <a:stretch>
            <a:fillRect/>
          </a:stretch>
        </p:blipFill>
        <p:spPr bwMode="auto">
          <a:xfrm>
            <a:off x="0" y="-27384"/>
            <a:ext cx="9144000" cy="6858001"/>
          </a:xfrm>
          <a:prstGeom prst="rect">
            <a:avLst/>
          </a:prstGeom>
          <a:noFill/>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27441" y="1608270"/>
            <a:ext cx="7053542" cy="1400530"/>
          </a:xfrm>
        </p:spPr>
        <p:txBody>
          <a:bodyPr/>
          <a:lstStyle/>
          <a:p>
            <a:pPr algn="ctr"/>
            <a:r>
              <a:rPr lang="sr-Latn-RS" dirty="0">
                <a:latin typeface="Times New Roman" pitchFamily="18" charset="0"/>
                <a:cs typeface="Times New Roman" pitchFamily="18" charset="0"/>
              </a:rPr>
              <a:t>L</a:t>
            </a:r>
            <a:r>
              <a:rPr lang="en-US" dirty="0" err="1">
                <a:latin typeface="Times New Roman" pitchFamily="18" charset="0"/>
                <a:cs typeface="Times New Roman" pitchFamily="18" charset="0"/>
              </a:rPr>
              <a:t>evels</a:t>
            </a:r>
            <a:r>
              <a:rPr lang="en-US" dirty="0">
                <a:latin typeface="Times New Roman" pitchFamily="18" charset="0"/>
                <a:cs typeface="Times New Roman" pitchFamily="18" charset="0"/>
              </a:rPr>
              <a:t> of prevention</a:t>
            </a:r>
          </a:p>
        </p:txBody>
      </p:sp>
      <p:sp>
        <p:nvSpPr>
          <p:cNvPr id="4" name="AutoShape 2" descr="NATURAL HISTORY OF DISEASE"/>
          <p:cNvSpPr>
            <a:spLocks noChangeAspect="1" noChangeArrowheads="1"/>
          </p:cNvSpPr>
          <p:nvPr/>
        </p:nvSpPr>
        <p:spPr bwMode="auto">
          <a:xfrm>
            <a:off x="116681" y="-144463"/>
            <a:ext cx="228600" cy="304801"/>
          </a:xfrm>
          <a:prstGeom prst="rect">
            <a:avLst/>
          </a:prstGeom>
          <a:noFill/>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xmlns="" val="181902082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5D08FFC2-2C8D-4094-B8DC-B4847EE381E1}"/>
              </a:ext>
            </a:extLst>
          </p:cNvPr>
          <p:cNvSpPr>
            <a:spLocks noGrp="1"/>
          </p:cNvSpPr>
          <p:nvPr>
            <p:ph idx="1"/>
          </p:nvPr>
        </p:nvSpPr>
        <p:spPr>
          <a:xfrm>
            <a:off x="751284" y="548680"/>
            <a:ext cx="6709906" cy="4675253"/>
          </a:xfrm>
        </p:spPr>
        <p:txBody>
          <a:bodyPr>
            <a:normAutofit fontScale="92500" lnSpcReduction="20000"/>
          </a:bodyPr>
          <a:lstStyle/>
          <a:p>
            <a:r>
              <a:rPr lang="en-US" dirty="0"/>
              <a:t>What is the definition of prevention?</a:t>
            </a:r>
          </a:p>
          <a:p>
            <a:endParaRPr lang="en-US" dirty="0" smtClean="0"/>
          </a:p>
          <a:p>
            <a:r>
              <a:rPr lang="en-US" dirty="0" smtClean="0"/>
              <a:t>Prevention </a:t>
            </a:r>
            <a:r>
              <a:rPr lang="en-US" dirty="0"/>
              <a:t>– also called preventive health – is any action taken to keep people healthy and well, and prevent or avoid risk of poor health, illness, injury and early death. Prevention aims to increase the likelihood that people will stay healthy and well for as long as possible.</a:t>
            </a:r>
          </a:p>
        </p:txBody>
      </p:sp>
    </p:spTree>
    <p:extLst>
      <p:ext uri="{BB962C8B-B14F-4D97-AF65-F5344CB8AC3E}">
        <p14:creationId xmlns:p14="http://schemas.microsoft.com/office/powerpoint/2010/main" xmlns="" val="162602296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952AB5D7-72D1-4967-A223-7F865FC7478A}"/>
              </a:ext>
            </a:extLst>
          </p:cNvPr>
          <p:cNvSpPr>
            <a:spLocks noGrp="1"/>
          </p:cNvSpPr>
          <p:nvPr>
            <p:ph idx="1"/>
          </p:nvPr>
        </p:nvSpPr>
        <p:spPr>
          <a:xfrm>
            <a:off x="457200" y="692696"/>
            <a:ext cx="8229600" cy="5479821"/>
          </a:xfrm>
        </p:spPr>
        <p:txBody>
          <a:bodyPr/>
          <a:lstStyle/>
          <a:p>
            <a:r>
              <a:rPr lang="en-US" dirty="0" smtClean="0"/>
              <a:t>What is the role of prevention?</a:t>
            </a:r>
          </a:p>
          <a:p>
            <a:endParaRPr lang="en-US" dirty="0" smtClean="0"/>
          </a:p>
          <a:p>
            <a:r>
              <a:rPr lang="en-US" dirty="0" smtClean="0">
                <a:effectLst/>
              </a:rPr>
              <a:t>Prevention </a:t>
            </a:r>
            <a:r>
              <a:rPr lang="en-US" dirty="0">
                <a:effectLst/>
              </a:rPr>
              <a:t>activities </a:t>
            </a:r>
            <a:r>
              <a:rPr lang="en-US" b="1" dirty="0">
                <a:effectLst/>
              </a:rPr>
              <a:t>reduce the risks to health of individuals and communities</a:t>
            </a:r>
            <a:r>
              <a:rPr lang="en-US" dirty="0">
                <a:effectLst/>
              </a:rPr>
              <a:t>. While some risk factors, e.g. family history, are beyond a person's control, others, e.g. lifestyle and physical and social environments can be altered, potentially maintaining and improving health status.</a:t>
            </a:r>
          </a:p>
          <a:p>
            <a:endParaRPr lang="en-US" dirty="0"/>
          </a:p>
        </p:txBody>
      </p:sp>
    </p:spTree>
    <p:extLst>
      <p:ext uri="{BB962C8B-B14F-4D97-AF65-F5344CB8AC3E}">
        <p14:creationId xmlns:p14="http://schemas.microsoft.com/office/powerpoint/2010/main" xmlns="" val="171221026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901DCE41-3E7C-4A3E-943D-C972EBDCEA63}"/>
              </a:ext>
            </a:extLst>
          </p:cNvPr>
          <p:cNvSpPr>
            <a:spLocks noGrp="1"/>
          </p:cNvSpPr>
          <p:nvPr>
            <p:ph idx="1"/>
          </p:nvPr>
        </p:nvSpPr>
        <p:spPr>
          <a:xfrm>
            <a:off x="179512" y="2535520"/>
            <a:ext cx="8640960" cy="4195481"/>
          </a:xfrm>
        </p:spPr>
        <p:txBody>
          <a:bodyPr>
            <a:normAutofit fontScale="77500" lnSpcReduction="20000"/>
          </a:bodyPr>
          <a:lstStyle/>
          <a:p>
            <a:endParaRPr lang="en-US" dirty="0"/>
          </a:p>
          <a:p>
            <a:pPr algn="just"/>
            <a:r>
              <a:rPr lang="en-US" dirty="0"/>
              <a:t>Leavell and Clark´s Levels of Prevention</a:t>
            </a:r>
          </a:p>
          <a:p>
            <a:pPr algn="just"/>
            <a:endParaRPr lang="en-US" dirty="0"/>
          </a:p>
          <a:p>
            <a:pPr algn="just"/>
            <a:r>
              <a:rPr lang="en-US" dirty="0"/>
              <a:t>The terms primary, secondary and tertiary prevention were first documented in the late 1940s by Hugh Leavell and E. </a:t>
            </a:r>
            <a:r>
              <a:rPr lang="en-US" dirty="0" err="1"/>
              <a:t>Guerney</a:t>
            </a:r>
            <a:r>
              <a:rPr lang="en-US" dirty="0"/>
              <a:t> Clark from the Harvard and Columbia University Schools of Public Health, respectively. Pioneers in Public </a:t>
            </a:r>
            <a:r>
              <a:rPr lang="en-US" dirty="0" err="1"/>
              <a:t>Healththinking</a:t>
            </a:r>
            <a:r>
              <a:rPr lang="en-US" dirty="0"/>
              <a:t> at that time, Leavell and Clark described the principles of prevention </a:t>
            </a:r>
            <a:r>
              <a:rPr lang="en-US" dirty="0" err="1"/>
              <a:t>withinthe</a:t>
            </a:r>
            <a:r>
              <a:rPr lang="en-US" dirty="0"/>
              <a:t> context of the Public Health triad of Host, Agent and Environment </a:t>
            </a:r>
            <a:r>
              <a:rPr lang="en-US" dirty="0" err="1"/>
              <a:t>commonlyreferred</a:t>
            </a:r>
            <a:r>
              <a:rPr lang="en-US" dirty="0"/>
              <a:t> to as the epidemiologic triangle model of Causation of diseases.</a:t>
            </a:r>
          </a:p>
          <a:p>
            <a:endParaRPr lang="en-US" dirty="0"/>
          </a:p>
        </p:txBody>
      </p:sp>
      <p:pic>
        <p:nvPicPr>
          <p:cNvPr id="7" name="Picture 6">
            <a:extLst>
              <a:ext uri="{FF2B5EF4-FFF2-40B4-BE49-F238E27FC236}">
                <a16:creationId xmlns:a16="http://schemas.microsoft.com/office/drawing/2014/main" xmlns="" id="{D49B7E96-D624-4E8A-899B-FDD9A683A8B7}"/>
              </a:ext>
            </a:extLst>
          </p:cNvPr>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3147688" y="363295"/>
            <a:ext cx="2848624" cy="2299224"/>
          </a:xfrm>
          <a:prstGeom prst="rect">
            <a:avLst/>
          </a:prstGeom>
        </p:spPr>
      </p:pic>
    </p:spTree>
    <p:extLst>
      <p:ext uri="{BB962C8B-B14F-4D97-AF65-F5344CB8AC3E}">
        <p14:creationId xmlns:p14="http://schemas.microsoft.com/office/powerpoint/2010/main" xmlns="" val="214668283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92500" lnSpcReduction="20000"/>
          </a:bodyPr>
          <a:lstStyle/>
          <a:p>
            <a:pPr marL="0" indent="0">
              <a:buNone/>
            </a:pPr>
            <a:r>
              <a:rPr lang="en-US" b="1" dirty="0"/>
              <a:t>Primordial</a:t>
            </a:r>
            <a:endParaRPr lang="en-US" dirty="0"/>
          </a:p>
          <a:p>
            <a:r>
              <a:rPr lang="en-US" dirty="0"/>
              <a:t>Government policy: Increasing taxes on cigarettes; Decreasing advertisement of tobacco</a:t>
            </a:r>
          </a:p>
          <a:p>
            <a:r>
              <a:rPr lang="en-US" dirty="0"/>
              <a:t>Built Environment: Access to safe walking paths; access to stores with healthy food options</a:t>
            </a:r>
          </a:p>
          <a:p>
            <a:r>
              <a:rPr lang="en-US" dirty="0"/>
              <a:t>While primary prevention is about treating risk factors to prevent , primordial prevention refers to avoiding the development of risk factors in the first place</a:t>
            </a:r>
          </a:p>
        </p:txBody>
      </p:sp>
      <p:sp>
        <p:nvSpPr>
          <p:cNvPr id="4" name="Title 1"/>
          <p:cNvSpPr>
            <a:spLocks noGrp="1"/>
          </p:cNvSpPr>
          <p:nvPr>
            <p:ph type="title"/>
          </p:nvPr>
        </p:nvSpPr>
        <p:spPr/>
        <p:txBody>
          <a:bodyPr/>
          <a:lstStyle/>
          <a:p>
            <a:pPr algn="ctr"/>
            <a:r>
              <a:rPr lang="en-US" b="1" dirty="0"/>
              <a:t>Primordial Prevention</a:t>
            </a:r>
            <a:endParaRPr lang="en-US" dirty="0"/>
          </a:p>
        </p:txBody>
      </p:sp>
    </p:spTree>
    <p:extLst>
      <p:ext uri="{BB962C8B-B14F-4D97-AF65-F5344CB8AC3E}">
        <p14:creationId xmlns:p14="http://schemas.microsoft.com/office/powerpoint/2010/main" xmlns="" val="396146069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a:t>Primordial Prevention</a:t>
            </a:r>
            <a:endParaRPr lang="en-US" dirty="0"/>
          </a:p>
        </p:txBody>
      </p:sp>
      <p:sp>
        <p:nvSpPr>
          <p:cNvPr id="3" name="Content Placeholder 2"/>
          <p:cNvSpPr>
            <a:spLocks noGrp="1"/>
          </p:cNvSpPr>
          <p:nvPr>
            <p:ph idx="1"/>
          </p:nvPr>
        </p:nvSpPr>
        <p:spPr/>
        <p:txBody>
          <a:bodyPr/>
          <a:lstStyle/>
          <a:p>
            <a:r>
              <a:rPr lang="en-US" dirty="0"/>
              <a:t>Primordial prevention refers to measures designed to avoid the development of risk factors in the first place, early in life.</a:t>
            </a:r>
          </a:p>
        </p:txBody>
      </p:sp>
    </p:spTree>
    <p:extLst>
      <p:ext uri="{BB962C8B-B14F-4D97-AF65-F5344CB8AC3E}">
        <p14:creationId xmlns:p14="http://schemas.microsoft.com/office/powerpoint/2010/main" xmlns="" val="412377766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D3F139CB-AE6F-4EBB-ADAD-7B5CDA7D73BB}"/>
              </a:ext>
            </a:extLst>
          </p:cNvPr>
          <p:cNvSpPr>
            <a:spLocks noGrp="1"/>
          </p:cNvSpPr>
          <p:nvPr>
            <p:ph idx="1"/>
          </p:nvPr>
        </p:nvSpPr>
        <p:spPr/>
        <p:txBody>
          <a:bodyPr>
            <a:normAutofit fontScale="92500" lnSpcReduction="20000"/>
          </a:bodyPr>
          <a:lstStyle/>
          <a:p>
            <a:pPr algn="just"/>
            <a:r>
              <a:rPr lang="en-US" dirty="0"/>
              <a:t>Seeks to prevent a disease or condition at a pre-pathologic state; to stop something from ever happening. Primary prevention strategies emphasize general health promotion, risk factor reduction, and other health protective measures. </a:t>
            </a:r>
            <a:r>
              <a:rPr lang="en-US" dirty="0">
                <a:solidFill>
                  <a:srgbClr val="00B0F0"/>
                </a:solidFill>
              </a:rPr>
              <a:t>These strategies include health education and health promotion </a:t>
            </a:r>
            <a:r>
              <a:rPr lang="en-US" dirty="0"/>
              <a:t>programs designed to foster healthier lifestyles and environmental health programs designed to improve environmental quality.</a:t>
            </a:r>
          </a:p>
        </p:txBody>
      </p:sp>
      <p:sp>
        <p:nvSpPr>
          <p:cNvPr id="4" name="Title 1">
            <a:extLst>
              <a:ext uri="{FF2B5EF4-FFF2-40B4-BE49-F238E27FC236}">
                <a16:creationId xmlns:a16="http://schemas.microsoft.com/office/drawing/2014/main" xmlns="" id="{8B9E07F5-58D3-4E76-BA16-95A004C5D881}"/>
              </a:ext>
            </a:extLst>
          </p:cNvPr>
          <p:cNvSpPr>
            <a:spLocks noGrp="1"/>
          </p:cNvSpPr>
          <p:nvPr>
            <p:ph type="title"/>
          </p:nvPr>
        </p:nvSpPr>
        <p:spPr>
          <a:xfrm>
            <a:off x="484585" y="-27384"/>
            <a:ext cx="7053263" cy="1400175"/>
          </a:xfrm>
        </p:spPr>
        <p:txBody>
          <a:bodyPr/>
          <a:lstStyle/>
          <a:p>
            <a:pPr algn="ctr"/>
            <a:r>
              <a:rPr lang="en-US" b="1" dirty="0"/>
              <a:t>Primary Prevention</a:t>
            </a:r>
            <a:endParaRPr lang="en-US" dirty="0"/>
          </a:p>
        </p:txBody>
      </p:sp>
    </p:spTree>
    <p:extLst>
      <p:ext uri="{BB962C8B-B14F-4D97-AF65-F5344CB8AC3E}">
        <p14:creationId xmlns:p14="http://schemas.microsoft.com/office/powerpoint/2010/main" xmlns="" val="167460185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a:t>Primary Prevention</a:t>
            </a:r>
            <a:endParaRPr lang="en-US" dirty="0"/>
          </a:p>
        </p:txBody>
      </p:sp>
      <p:sp>
        <p:nvSpPr>
          <p:cNvPr id="3" name="Content Placeholder 2"/>
          <p:cNvSpPr>
            <a:spLocks noGrp="1"/>
          </p:cNvSpPr>
          <p:nvPr>
            <p:ph idx="1"/>
          </p:nvPr>
        </p:nvSpPr>
        <p:spPr/>
        <p:txBody>
          <a:bodyPr>
            <a:normAutofit fontScale="85000" lnSpcReduction="10000"/>
          </a:bodyPr>
          <a:lstStyle/>
          <a:p>
            <a:pPr algn="just"/>
            <a:r>
              <a:rPr lang="en-US" dirty="0"/>
              <a:t>Primary prevention consists of measures aimed at a susceptible population or individual. The purpose of primary prevention is to prevent a disease from ever occurring. Thus, its target population is healthy individuals. </a:t>
            </a:r>
            <a:endParaRPr lang="sr-Latn-RS" dirty="0"/>
          </a:p>
          <a:p>
            <a:pPr algn="just"/>
            <a:r>
              <a:rPr lang="en-US" dirty="0"/>
              <a:t>It commonly institutes activities that limit risk exposure or increase the immunity of individuals at risk to prevent a disease from progressing in a susceptible individual to subclinical disease. </a:t>
            </a:r>
            <a:endParaRPr lang="sr-Latn-RS" dirty="0"/>
          </a:p>
          <a:p>
            <a:pPr algn="just"/>
            <a:r>
              <a:rPr lang="en-US" dirty="0"/>
              <a:t>For example, immunizations are a form of primary prevention.</a:t>
            </a:r>
            <a:endParaRPr lang="sr-Latn-RS" dirty="0"/>
          </a:p>
          <a:p>
            <a:pPr marL="0" indent="0" algn="just">
              <a:buNone/>
            </a:pPr>
            <a:endParaRPr lang="en-US" dirty="0"/>
          </a:p>
        </p:txBody>
      </p:sp>
    </p:spTree>
    <p:extLst>
      <p:ext uri="{BB962C8B-B14F-4D97-AF65-F5344CB8AC3E}">
        <p14:creationId xmlns:p14="http://schemas.microsoft.com/office/powerpoint/2010/main" xmlns="" val="133409535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0" indent="0">
              <a:buNone/>
            </a:pPr>
            <a:r>
              <a:rPr lang="en-US" b="1" dirty="0" smtClean="0"/>
              <a:t>Primary</a:t>
            </a:r>
            <a:endParaRPr lang="en-US" dirty="0"/>
          </a:p>
          <a:p>
            <a:r>
              <a:rPr lang="en-US" dirty="0"/>
              <a:t>Immunizations</a:t>
            </a:r>
          </a:p>
          <a:p>
            <a:r>
              <a:rPr lang="en-US" dirty="0"/>
              <a:t>Tobacco cessation programs</a:t>
            </a:r>
          </a:p>
          <a:p>
            <a:r>
              <a:rPr lang="en-US" dirty="0"/>
              <a:t>Needle exchange programs</a:t>
            </a:r>
          </a:p>
          <a:p>
            <a:r>
              <a:rPr lang="en-US" dirty="0"/>
              <a:t>Micronutrient supplementation programs</a:t>
            </a:r>
          </a:p>
          <a:p>
            <a:endParaRPr lang="en-US" dirty="0"/>
          </a:p>
          <a:p>
            <a:endParaRPr lang="en-US" dirty="0"/>
          </a:p>
        </p:txBody>
      </p:sp>
      <p:sp>
        <p:nvSpPr>
          <p:cNvPr id="4" name="Title 1"/>
          <p:cNvSpPr>
            <a:spLocks noGrp="1"/>
          </p:cNvSpPr>
          <p:nvPr>
            <p:ph type="title"/>
          </p:nvPr>
        </p:nvSpPr>
        <p:spPr>
          <a:xfrm>
            <a:off x="484584" y="-27384"/>
            <a:ext cx="7053542" cy="1400530"/>
          </a:xfrm>
        </p:spPr>
        <p:txBody>
          <a:bodyPr/>
          <a:lstStyle/>
          <a:p>
            <a:pPr algn="ctr"/>
            <a:r>
              <a:rPr lang="en-US" b="1" dirty="0"/>
              <a:t>Primary Prevention</a:t>
            </a:r>
            <a:endParaRPr lang="en-US" dirty="0"/>
          </a:p>
        </p:txBody>
      </p:sp>
    </p:spTree>
    <p:extLst>
      <p:ext uri="{BB962C8B-B14F-4D97-AF65-F5344CB8AC3E}">
        <p14:creationId xmlns:p14="http://schemas.microsoft.com/office/powerpoint/2010/main" xmlns="" val="106090673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If the disease is not treated, the disease evolves through a series of characteristic stages in its development, which we call the natural history of the disease </a:t>
            </a:r>
          </a:p>
          <a:p>
            <a:endParaRPr lang="en-US" dirty="0" smtClean="0"/>
          </a:p>
          <a:p>
            <a:r>
              <a:rPr lang="en-US" dirty="0" smtClean="0"/>
              <a:t>By applying various available interventions, it is possible to modify the natural course of the disease</a:t>
            </a:r>
            <a:endParaRPr lang="sr-Latn-RS" b="1" dirty="0" smtClean="0">
              <a:latin typeface="Calibri" pitchFamily="34" charset="0"/>
              <a:cs typeface="Calibri" pitchFamily="34" charset="0"/>
            </a:endParaRPr>
          </a:p>
          <a:p>
            <a:endParaRPr lang="sr-Latn-RS" b="1" dirty="0" smtClean="0">
              <a:latin typeface="Calibri" pitchFamily="34" charset="0"/>
              <a:cs typeface="Calibri" pitchFamily="34" charset="0"/>
            </a:endParaRPr>
          </a:p>
          <a:p>
            <a:endParaRPr lang="sr-Latn-RS" b="1" dirty="0" smtClean="0">
              <a:latin typeface="Calibri" pitchFamily="34" charset="0"/>
              <a:cs typeface="Calibri" pitchFamily="34" charset="0"/>
            </a:endParaRPr>
          </a:p>
          <a:p>
            <a:endParaRPr lang="sr-Latn-RS" b="1" dirty="0" smtClean="0">
              <a:latin typeface="Calibri" pitchFamily="34" charset="0"/>
              <a:cs typeface="Calibri" pitchFamily="34" charset="0"/>
            </a:endParaRPr>
          </a:p>
          <a:p>
            <a:endParaRPr lang="sr-Latn-RS" b="1" dirty="0" smtClean="0">
              <a:latin typeface="Calibri" pitchFamily="34" charset="0"/>
              <a:cs typeface="Calibri" pitchFamily="34" charset="0"/>
            </a:endParaRPr>
          </a:p>
          <a:p>
            <a:pPr>
              <a:buNone/>
            </a:pPr>
            <a:endParaRPr lang="sr-Cyrl-RS" b="1" dirty="0" smtClean="0">
              <a:latin typeface="Calibri" pitchFamily="34" charset="0"/>
              <a:cs typeface="Calibri" pitchFamily="34" charset="0"/>
            </a:endParaRPr>
          </a:p>
          <a:p>
            <a:endParaRPr lang="en-US" dirty="0"/>
          </a:p>
        </p:txBody>
      </p:sp>
      <p:sp>
        <p:nvSpPr>
          <p:cNvPr id="3" name="Title 2"/>
          <p:cNvSpPr>
            <a:spLocks noGrp="1"/>
          </p:cNvSpPr>
          <p:nvPr>
            <p:ph type="title"/>
          </p:nvPr>
        </p:nvSpPr>
        <p:spPr/>
        <p:txBody>
          <a:bodyPr>
            <a:normAutofit/>
          </a:bodyPr>
          <a:lstStyle/>
          <a:p>
            <a:r>
              <a:rPr lang="en-US" sz="3600" dirty="0" smtClean="0"/>
              <a:t>Natural history of disease</a:t>
            </a:r>
            <a:r>
              <a:rPr lang="sr-Cyrl-RS" sz="3600" dirty="0" smtClean="0"/>
              <a:t>        </a:t>
            </a:r>
            <a:endParaRPr lang="en-US" sz="3600"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5B178A03-A881-42E4-8AC6-AFD94BF56862}"/>
              </a:ext>
            </a:extLst>
          </p:cNvPr>
          <p:cNvSpPr>
            <a:spLocks noGrp="1"/>
          </p:cNvSpPr>
          <p:nvPr>
            <p:ph idx="1"/>
          </p:nvPr>
        </p:nvSpPr>
        <p:spPr/>
        <p:txBody>
          <a:bodyPr>
            <a:normAutofit fontScale="92500" lnSpcReduction="10000"/>
          </a:bodyPr>
          <a:lstStyle/>
          <a:p>
            <a:pPr algn="just"/>
            <a:r>
              <a:rPr lang="en-US" dirty="0"/>
              <a:t>Secondary prevention focuses on individuals who are experience </a:t>
            </a:r>
            <a:r>
              <a:rPr lang="en-US" dirty="0" err="1"/>
              <a:t>healt</a:t>
            </a:r>
            <a:r>
              <a:rPr lang="en-US" dirty="0"/>
              <a:t> problems or </a:t>
            </a:r>
            <a:r>
              <a:rPr lang="en-US" dirty="0" err="1"/>
              <a:t>illnes</a:t>
            </a:r>
            <a:r>
              <a:rPr lang="en-US" dirty="0"/>
              <a:t> and who are at risk of developing complication or </a:t>
            </a:r>
            <a:r>
              <a:rPr lang="en-US" dirty="0" err="1"/>
              <a:t>worsering</a:t>
            </a:r>
            <a:r>
              <a:rPr lang="en-US" dirty="0"/>
              <a:t> conditions. </a:t>
            </a:r>
            <a:r>
              <a:rPr lang="en-US" dirty="0">
                <a:solidFill>
                  <a:srgbClr val="00B0F0"/>
                </a:solidFill>
              </a:rPr>
              <a:t>Activities are directed at diagnosis and prompt intervention</a:t>
            </a:r>
            <a:r>
              <a:rPr lang="en-US" dirty="0"/>
              <a:t>, thereby reducing severity and enabling the client to return to normal. Its purpose is to cure disease, slow its progression, or reduce its impact on individuals or communities.</a:t>
            </a:r>
          </a:p>
        </p:txBody>
      </p:sp>
      <p:sp>
        <p:nvSpPr>
          <p:cNvPr id="4" name="Title 1">
            <a:extLst>
              <a:ext uri="{FF2B5EF4-FFF2-40B4-BE49-F238E27FC236}">
                <a16:creationId xmlns:a16="http://schemas.microsoft.com/office/drawing/2014/main" xmlns="" id="{BF16FBC0-A966-4AF2-BCBC-EDD2FF12B474}"/>
              </a:ext>
            </a:extLst>
          </p:cNvPr>
          <p:cNvSpPr>
            <a:spLocks noGrp="1"/>
          </p:cNvSpPr>
          <p:nvPr>
            <p:ph type="title"/>
          </p:nvPr>
        </p:nvSpPr>
        <p:spPr>
          <a:xfrm>
            <a:off x="484585" y="452439"/>
            <a:ext cx="7053263" cy="1400175"/>
          </a:xfrm>
        </p:spPr>
        <p:txBody>
          <a:bodyPr>
            <a:normAutofit fontScale="90000"/>
          </a:bodyPr>
          <a:lstStyle/>
          <a:p>
            <a:pPr algn="ctr"/>
            <a:r>
              <a:rPr lang="en-US" b="1" dirty="0"/>
              <a:t>Secondary Prevention</a:t>
            </a:r>
            <a:r>
              <a:rPr lang="en-US" dirty="0"/>
              <a:t/>
            </a:r>
            <a:br>
              <a:rPr lang="en-US" dirty="0"/>
            </a:br>
            <a:endParaRPr lang="en-US" dirty="0"/>
          </a:p>
        </p:txBody>
      </p:sp>
    </p:spTree>
    <p:extLst>
      <p:ext uri="{BB962C8B-B14F-4D97-AF65-F5344CB8AC3E}">
        <p14:creationId xmlns:p14="http://schemas.microsoft.com/office/powerpoint/2010/main" xmlns="" val="324940824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29816"/>
            <a:ext cx="8229600" cy="1143000"/>
          </a:xfrm>
        </p:spPr>
        <p:txBody>
          <a:bodyPr>
            <a:normAutofit fontScale="90000"/>
          </a:bodyPr>
          <a:lstStyle/>
          <a:p>
            <a:pPr algn="ctr"/>
            <a:r>
              <a:rPr lang="en-US" b="1" dirty="0"/>
              <a:t>Secondary Prevention</a:t>
            </a:r>
            <a:r>
              <a:rPr lang="en-US" dirty="0"/>
              <a:t/>
            </a:r>
            <a:br>
              <a:rPr lang="en-US" dirty="0"/>
            </a:br>
            <a:endParaRPr lang="en-US" dirty="0"/>
          </a:p>
        </p:txBody>
      </p:sp>
      <p:sp>
        <p:nvSpPr>
          <p:cNvPr id="3" name="Content Placeholder 2"/>
          <p:cNvSpPr>
            <a:spLocks noGrp="1"/>
          </p:cNvSpPr>
          <p:nvPr>
            <p:ph idx="1"/>
          </p:nvPr>
        </p:nvSpPr>
        <p:spPr>
          <a:xfrm>
            <a:off x="827484" y="2052919"/>
            <a:ext cx="7365540" cy="4195481"/>
          </a:xfrm>
        </p:spPr>
        <p:txBody>
          <a:bodyPr>
            <a:normAutofit fontScale="77500" lnSpcReduction="20000"/>
          </a:bodyPr>
          <a:lstStyle/>
          <a:p>
            <a:pPr algn="just"/>
            <a:r>
              <a:rPr lang="en-US" dirty="0"/>
              <a:t>Secondary prevention emphasizes </a:t>
            </a:r>
            <a:r>
              <a:rPr lang="en-US" b="1" dirty="0">
                <a:solidFill>
                  <a:srgbClr val="00B0F0"/>
                </a:solidFill>
              </a:rPr>
              <a:t>early disease detection, </a:t>
            </a:r>
            <a:r>
              <a:rPr lang="en-US" dirty="0"/>
              <a:t>and its target is healthy-appearing individuals with subclinical forms of the disease. The subclinical disease consists of pathologic changes but no overt symptoms that are diagnosable in a doctor's visit. </a:t>
            </a:r>
            <a:endParaRPr lang="sr-Latn-RS" dirty="0"/>
          </a:p>
          <a:p>
            <a:pPr algn="just"/>
            <a:r>
              <a:rPr lang="en-US" dirty="0"/>
              <a:t>Secondary prevention often occurs in the form </a:t>
            </a:r>
            <a:r>
              <a:rPr lang="en-US" b="1" dirty="0"/>
              <a:t>of screenings. </a:t>
            </a:r>
            <a:r>
              <a:rPr lang="en-US" dirty="0"/>
              <a:t>For example, a </a:t>
            </a:r>
            <a:r>
              <a:rPr lang="en-US" dirty="0" err="1"/>
              <a:t>Papanicolaou</a:t>
            </a:r>
            <a:r>
              <a:rPr lang="en-US" dirty="0"/>
              <a:t> (Pap) smear is a form of secondary prevention aimed to diagnose cervical cancer in its subclinical state before progression.  </a:t>
            </a:r>
          </a:p>
          <a:p>
            <a:endParaRPr lang="en-US" dirty="0"/>
          </a:p>
        </p:txBody>
      </p:sp>
    </p:spTree>
    <p:extLst>
      <p:ext uri="{BB962C8B-B14F-4D97-AF65-F5344CB8AC3E}">
        <p14:creationId xmlns:p14="http://schemas.microsoft.com/office/powerpoint/2010/main" xmlns="" val="2582508729"/>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a:t>Secondary Prevention</a:t>
            </a:r>
            <a:endParaRPr lang="en-US" dirty="0"/>
          </a:p>
        </p:txBody>
      </p:sp>
      <p:sp>
        <p:nvSpPr>
          <p:cNvPr id="3" name="Content Placeholder 2"/>
          <p:cNvSpPr>
            <a:spLocks noGrp="1"/>
          </p:cNvSpPr>
          <p:nvPr>
            <p:ph idx="1"/>
          </p:nvPr>
        </p:nvSpPr>
        <p:spPr/>
        <p:txBody>
          <a:bodyPr>
            <a:normAutofit fontScale="92500" lnSpcReduction="20000"/>
          </a:bodyPr>
          <a:lstStyle/>
          <a:p>
            <a:pPr algn="just"/>
            <a:r>
              <a:rPr lang="en-US" dirty="0"/>
              <a:t>Secondary prevention deals with latent diseases and attempts to prevent an asymptomatic disease from progressing to symptomatic disease.</a:t>
            </a:r>
            <a:r>
              <a:rPr lang="sr-Latn-RS" dirty="0"/>
              <a:t> </a:t>
            </a:r>
          </a:p>
          <a:p>
            <a:pPr algn="just"/>
            <a:r>
              <a:rPr lang="sr-Latn-RS" dirty="0"/>
              <a:t>S</a:t>
            </a:r>
            <a:r>
              <a:rPr lang="en-US" dirty="0" err="1"/>
              <a:t>econdary</a:t>
            </a:r>
            <a:r>
              <a:rPr lang="en-US" dirty="0"/>
              <a:t> prevention aims to detect and treat a disease early on. </a:t>
            </a:r>
            <a:endParaRPr lang="sr-Latn-RS" dirty="0"/>
          </a:p>
          <a:p>
            <a:pPr algn="just"/>
            <a:r>
              <a:rPr lang="en-US" dirty="0">
                <a:solidFill>
                  <a:srgbClr val="00B0F0"/>
                </a:solidFill>
              </a:rPr>
              <a:t>Secondary prevention consists of "early diagnosis and prompt treatment</a:t>
            </a:r>
            <a:r>
              <a:rPr lang="en-US" dirty="0">
                <a:solidFill>
                  <a:srgbClr val="FF0000"/>
                </a:solidFill>
              </a:rPr>
              <a:t>" </a:t>
            </a:r>
            <a:r>
              <a:rPr lang="en-US" dirty="0"/>
              <a:t>to contain the disease and prevent its spread to other individuals, and "disability limitation" to prevent potential future complications and disabilities from the disease.</a:t>
            </a:r>
          </a:p>
        </p:txBody>
      </p:sp>
    </p:spTree>
    <p:extLst>
      <p:ext uri="{BB962C8B-B14F-4D97-AF65-F5344CB8AC3E}">
        <p14:creationId xmlns:p14="http://schemas.microsoft.com/office/powerpoint/2010/main" xmlns="" val="3322582115"/>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0" indent="0">
              <a:buNone/>
            </a:pPr>
            <a:r>
              <a:rPr lang="en-US" b="1" dirty="0"/>
              <a:t>Secondary</a:t>
            </a:r>
            <a:endParaRPr lang="en-US" dirty="0"/>
          </a:p>
          <a:p>
            <a:r>
              <a:rPr lang="en-US" dirty="0" err="1">
                <a:solidFill>
                  <a:srgbClr val="00B0F0"/>
                </a:solidFill>
              </a:rPr>
              <a:t>Papanicolaou</a:t>
            </a:r>
            <a:r>
              <a:rPr lang="en-US" dirty="0"/>
              <a:t> (Pap) smear for early detection of cervical cancer</a:t>
            </a:r>
            <a:r>
              <a:rPr lang="en-US" dirty="0">
                <a:hlinkClick r:id="rId2"/>
              </a:rPr>
              <a:t>[8]</a:t>
            </a:r>
            <a:endParaRPr lang="en-US" dirty="0"/>
          </a:p>
          <a:p>
            <a:r>
              <a:rPr lang="en-US" dirty="0">
                <a:solidFill>
                  <a:srgbClr val="00B0F0"/>
                </a:solidFill>
              </a:rPr>
              <a:t>Mammography</a:t>
            </a:r>
            <a:r>
              <a:rPr lang="en-US" dirty="0"/>
              <a:t> for early detection of breast cancer</a:t>
            </a:r>
          </a:p>
          <a:p>
            <a:r>
              <a:rPr lang="en-US" dirty="0">
                <a:solidFill>
                  <a:srgbClr val="00B0F0"/>
                </a:solidFill>
              </a:rPr>
              <a:t>Colonoscopies </a:t>
            </a:r>
            <a:r>
              <a:rPr lang="en-US" dirty="0"/>
              <a:t>for early detection of colon cancer</a:t>
            </a:r>
          </a:p>
          <a:p>
            <a:r>
              <a:rPr lang="en-US" dirty="0"/>
              <a:t>Blood Pressure Screening</a:t>
            </a:r>
          </a:p>
          <a:p>
            <a:endParaRPr lang="en-US" dirty="0"/>
          </a:p>
        </p:txBody>
      </p:sp>
      <p:sp>
        <p:nvSpPr>
          <p:cNvPr id="4" name="Title 1"/>
          <p:cNvSpPr>
            <a:spLocks noGrp="1"/>
          </p:cNvSpPr>
          <p:nvPr>
            <p:ph type="title"/>
          </p:nvPr>
        </p:nvSpPr>
        <p:spPr>
          <a:xfrm>
            <a:off x="484584" y="452718"/>
            <a:ext cx="7053542" cy="1400530"/>
          </a:xfrm>
        </p:spPr>
        <p:txBody>
          <a:bodyPr>
            <a:normAutofit fontScale="90000"/>
          </a:bodyPr>
          <a:lstStyle/>
          <a:p>
            <a:pPr algn="ctr"/>
            <a:r>
              <a:rPr lang="en-US" b="1" dirty="0"/>
              <a:t>Secondary Prevention</a:t>
            </a:r>
            <a:r>
              <a:rPr lang="en-US" dirty="0"/>
              <a:t/>
            </a:r>
            <a:br>
              <a:rPr lang="en-US" dirty="0"/>
            </a:br>
            <a:endParaRPr lang="en-US" dirty="0"/>
          </a:p>
        </p:txBody>
      </p:sp>
    </p:spTree>
    <p:extLst>
      <p:ext uri="{BB962C8B-B14F-4D97-AF65-F5344CB8AC3E}">
        <p14:creationId xmlns:p14="http://schemas.microsoft.com/office/powerpoint/2010/main" xmlns="" val="849149326"/>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29816"/>
            <a:ext cx="8229600" cy="1143000"/>
          </a:xfrm>
        </p:spPr>
        <p:txBody>
          <a:bodyPr>
            <a:normAutofit fontScale="90000"/>
          </a:bodyPr>
          <a:lstStyle/>
          <a:p>
            <a:pPr algn="ctr"/>
            <a:r>
              <a:rPr lang="en-US" b="1" dirty="0"/>
              <a:t>Tertiary Prevention</a:t>
            </a:r>
            <a:r>
              <a:rPr lang="en-US" dirty="0"/>
              <a:t/>
            </a:r>
            <a:br>
              <a:rPr lang="en-US" dirty="0"/>
            </a:br>
            <a:endParaRPr lang="en-US" dirty="0"/>
          </a:p>
        </p:txBody>
      </p:sp>
      <p:sp>
        <p:nvSpPr>
          <p:cNvPr id="3" name="Content Placeholder 2"/>
          <p:cNvSpPr>
            <a:spLocks noGrp="1"/>
          </p:cNvSpPr>
          <p:nvPr>
            <p:ph idx="1"/>
          </p:nvPr>
        </p:nvSpPr>
        <p:spPr>
          <a:xfrm>
            <a:off x="681180" y="1991959"/>
            <a:ext cx="6709906" cy="4195481"/>
          </a:xfrm>
        </p:spPr>
        <p:txBody>
          <a:bodyPr>
            <a:normAutofit fontScale="77500" lnSpcReduction="20000"/>
          </a:bodyPr>
          <a:lstStyle/>
          <a:p>
            <a:pPr algn="just"/>
            <a:r>
              <a:rPr lang="en-US" dirty="0"/>
              <a:t>Tertiary prevention targets both the clinical and outcome stages of a disease. It is implemented in symptomatic patients and aims to reduce the severity of the disease as well as any associated </a:t>
            </a:r>
            <a:r>
              <a:rPr lang="en-US" dirty="0" err="1"/>
              <a:t>sequelae</a:t>
            </a:r>
            <a:r>
              <a:rPr lang="en-US" dirty="0"/>
              <a:t>. </a:t>
            </a:r>
            <a:endParaRPr lang="sr-Latn-RS" dirty="0"/>
          </a:p>
          <a:p>
            <a:pPr algn="just"/>
            <a:r>
              <a:rPr lang="en-US" dirty="0"/>
              <a:t>While secondary prevention seeks to prevent the onset of illness, tertiary prevention </a:t>
            </a:r>
            <a:r>
              <a:rPr lang="en-US" dirty="0">
                <a:solidFill>
                  <a:srgbClr val="00B0F0"/>
                </a:solidFill>
              </a:rPr>
              <a:t>aims to reduce the effects of the disease once established in an individual.</a:t>
            </a:r>
            <a:r>
              <a:rPr lang="en-US" dirty="0"/>
              <a:t> </a:t>
            </a:r>
            <a:endParaRPr lang="sr-Latn-RS" dirty="0"/>
          </a:p>
          <a:p>
            <a:pPr algn="just"/>
            <a:r>
              <a:rPr lang="en-US" dirty="0"/>
              <a:t>Forms of tertiary prevention are commonly rehabilitation efforts.</a:t>
            </a:r>
          </a:p>
          <a:p>
            <a:pPr algn="just"/>
            <a:endParaRPr lang="en-US" dirty="0"/>
          </a:p>
        </p:txBody>
      </p:sp>
    </p:spTree>
    <p:extLst>
      <p:ext uri="{BB962C8B-B14F-4D97-AF65-F5344CB8AC3E}">
        <p14:creationId xmlns:p14="http://schemas.microsoft.com/office/powerpoint/2010/main" xmlns="" val="2942721495"/>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E49E71C6-6DA5-463C-B004-420EE90F4545}"/>
              </a:ext>
            </a:extLst>
          </p:cNvPr>
          <p:cNvSpPr>
            <a:spLocks noGrp="1"/>
          </p:cNvSpPr>
          <p:nvPr>
            <p:ph idx="1"/>
          </p:nvPr>
        </p:nvSpPr>
        <p:spPr/>
        <p:txBody>
          <a:bodyPr>
            <a:normAutofit lnSpcReduction="10000"/>
          </a:bodyPr>
          <a:lstStyle/>
          <a:p>
            <a:pPr algn="just"/>
            <a:r>
              <a:rPr lang="en-US" dirty="0"/>
              <a:t>Tertiary Prevention occurs when a defect or disability is permanent and irreversible. </a:t>
            </a:r>
            <a:r>
              <a:rPr lang="en-US" dirty="0">
                <a:solidFill>
                  <a:srgbClr val="00B0F0"/>
                </a:solidFill>
              </a:rPr>
              <a:t>It involves minimizing the effects of long-term disease or disability  by interventions direct at preventing complications and deteriorations. </a:t>
            </a:r>
            <a:r>
              <a:rPr lang="en-US" dirty="0"/>
              <a:t>Tertiary Prevention strategies are both therapeutic and rehabilitative measures once disease is firmly established.</a:t>
            </a:r>
          </a:p>
        </p:txBody>
      </p:sp>
      <p:sp>
        <p:nvSpPr>
          <p:cNvPr id="4" name="Title 1">
            <a:extLst>
              <a:ext uri="{FF2B5EF4-FFF2-40B4-BE49-F238E27FC236}">
                <a16:creationId xmlns:a16="http://schemas.microsoft.com/office/drawing/2014/main" xmlns="" id="{5A733397-CE5F-47AF-8B26-A790A002EFE8}"/>
              </a:ext>
            </a:extLst>
          </p:cNvPr>
          <p:cNvSpPr>
            <a:spLocks noGrp="1"/>
          </p:cNvSpPr>
          <p:nvPr>
            <p:ph type="title"/>
          </p:nvPr>
        </p:nvSpPr>
        <p:spPr>
          <a:xfrm>
            <a:off x="484585" y="452439"/>
            <a:ext cx="7053263" cy="1400175"/>
          </a:xfrm>
        </p:spPr>
        <p:txBody>
          <a:bodyPr>
            <a:normAutofit fontScale="90000"/>
          </a:bodyPr>
          <a:lstStyle/>
          <a:p>
            <a:pPr algn="ctr"/>
            <a:r>
              <a:rPr lang="en-US" b="1" dirty="0"/>
              <a:t>Tertiary Prevention</a:t>
            </a:r>
            <a:r>
              <a:rPr lang="en-US" dirty="0"/>
              <a:t/>
            </a:r>
            <a:br>
              <a:rPr lang="en-US" dirty="0"/>
            </a:br>
            <a:endParaRPr lang="en-US" dirty="0"/>
          </a:p>
        </p:txBody>
      </p:sp>
    </p:spTree>
    <p:extLst>
      <p:ext uri="{BB962C8B-B14F-4D97-AF65-F5344CB8AC3E}">
        <p14:creationId xmlns:p14="http://schemas.microsoft.com/office/powerpoint/2010/main" xmlns="" val="2796738911"/>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0" indent="0">
              <a:buNone/>
            </a:pPr>
            <a:r>
              <a:rPr lang="en-US" b="1" dirty="0"/>
              <a:t>Tertiary</a:t>
            </a:r>
            <a:endParaRPr lang="en-US" dirty="0"/>
          </a:p>
          <a:p>
            <a:r>
              <a:rPr lang="en-US" dirty="0"/>
              <a:t>Occupational and physical therapy in burn patients</a:t>
            </a:r>
          </a:p>
          <a:p>
            <a:r>
              <a:rPr lang="en-US" dirty="0"/>
              <a:t>Cardiac rehab in post-myocardial infarction patients</a:t>
            </a:r>
          </a:p>
          <a:p>
            <a:r>
              <a:rPr lang="en-US" dirty="0"/>
              <a:t>Diabetic foot care</a:t>
            </a:r>
          </a:p>
          <a:p>
            <a:endParaRPr lang="en-US" dirty="0"/>
          </a:p>
        </p:txBody>
      </p:sp>
      <p:sp>
        <p:nvSpPr>
          <p:cNvPr id="4" name="Title 1"/>
          <p:cNvSpPr>
            <a:spLocks noGrp="1"/>
          </p:cNvSpPr>
          <p:nvPr>
            <p:ph type="title"/>
          </p:nvPr>
        </p:nvSpPr>
        <p:spPr>
          <a:xfrm>
            <a:off x="484584" y="452718"/>
            <a:ext cx="7053542" cy="1400530"/>
          </a:xfrm>
        </p:spPr>
        <p:txBody>
          <a:bodyPr>
            <a:normAutofit fontScale="90000"/>
          </a:bodyPr>
          <a:lstStyle/>
          <a:p>
            <a:pPr algn="ctr"/>
            <a:r>
              <a:rPr lang="en-US" b="1" dirty="0"/>
              <a:t>Tertiary Prevention</a:t>
            </a:r>
            <a:r>
              <a:rPr lang="en-US" dirty="0"/>
              <a:t/>
            </a:r>
            <a:br>
              <a:rPr lang="en-US" dirty="0"/>
            </a:br>
            <a:endParaRPr lang="en-US" dirty="0"/>
          </a:p>
        </p:txBody>
      </p:sp>
    </p:spTree>
    <p:extLst>
      <p:ext uri="{BB962C8B-B14F-4D97-AF65-F5344CB8AC3E}">
        <p14:creationId xmlns:p14="http://schemas.microsoft.com/office/powerpoint/2010/main" xmlns="" val="526259619"/>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a:extLst>
              <a:ext uri="{FF2B5EF4-FFF2-40B4-BE49-F238E27FC236}">
                <a16:creationId xmlns:a16="http://schemas.microsoft.com/office/drawing/2014/main" xmlns="" id="{FC307B85-7EC7-4D9A-8E66-1BC00D68E964}"/>
              </a:ext>
            </a:extLst>
          </p:cNvPr>
          <p:cNvPicPr>
            <a:picLocks noGrp="1" noChangeAspect="1"/>
          </p:cNvPicPr>
          <p:nvPr>
            <p:ph idx="1"/>
          </p:nvPr>
        </p:nvPicPr>
        <p:blipFill>
          <a:blip r:embed="rId2" cstate="print">
            <a:extLst>
              <a:ext uri="{28A0092B-C50C-407E-A947-70E740481C1C}">
                <a14:useLocalDpi xmlns:a14="http://schemas.microsoft.com/office/drawing/2010/main" xmlns="" val="0"/>
              </a:ext>
            </a:extLst>
          </a:blip>
          <a:stretch>
            <a:fillRect/>
          </a:stretch>
        </p:blipFill>
        <p:spPr>
          <a:xfrm>
            <a:off x="1435101" y="999067"/>
            <a:ext cx="5568949" cy="4964862"/>
          </a:xfrm>
        </p:spPr>
      </p:pic>
    </p:spTree>
    <p:extLst>
      <p:ext uri="{BB962C8B-B14F-4D97-AF65-F5344CB8AC3E}">
        <p14:creationId xmlns:p14="http://schemas.microsoft.com/office/powerpoint/2010/main" xmlns="" val="1882690776"/>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descr="Levels of Prevention in health care. | Download Scientific Diagram"/>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914400" y="890016"/>
            <a:ext cx="6839712" cy="5376672"/>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998728861"/>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AutoShape 2" descr="Definitions of levels of prevention vary somewhat depending on the... |  Download Scientific Diagram"/>
          <p:cNvSpPr>
            <a:spLocks noChangeAspect="1" noChangeArrowheads="1"/>
          </p:cNvSpPr>
          <p:nvPr/>
        </p:nvSpPr>
        <p:spPr bwMode="auto">
          <a:xfrm>
            <a:off x="116681" y="-144463"/>
            <a:ext cx="228600" cy="304801"/>
          </a:xfrm>
          <a:prstGeom prst="rect">
            <a:avLst/>
          </a:prstGeom>
          <a:noFill/>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 name="AutoShape 4" descr="Definitions of levels of prevention vary somewhat depending on the... |  Download Scientific Diagram"/>
          <p:cNvSpPr>
            <a:spLocks noChangeAspect="1" noChangeArrowheads="1"/>
          </p:cNvSpPr>
          <p:nvPr/>
        </p:nvSpPr>
        <p:spPr bwMode="auto">
          <a:xfrm>
            <a:off x="230981" y="7938"/>
            <a:ext cx="228600" cy="304801"/>
          </a:xfrm>
          <a:prstGeom prst="rect">
            <a:avLst/>
          </a:prstGeom>
          <a:noFill/>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 name="AutoShape 6" descr="Definitions of levels of prevention vary somewhat depending on the... |  Download Scientific Diagram"/>
          <p:cNvSpPr>
            <a:spLocks noChangeAspect="1" noChangeArrowheads="1"/>
          </p:cNvSpPr>
          <p:nvPr/>
        </p:nvSpPr>
        <p:spPr bwMode="auto">
          <a:xfrm>
            <a:off x="345281" y="160338"/>
            <a:ext cx="228600" cy="304801"/>
          </a:xfrm>
          <a:prstGeom prst="rect">
            <a:avLst/>
          </a:prstGeom>
          <a:noFill/>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 name="AutoShape 8" descr="Definitions of levels of prevention vary somewhat depending on the... |  Download Scientific Diagram"/>
          <p:cNvSpPr>
            <a:spLocks noChangeAspect="1" noChangeArrowheads="1"/>
          </p:cNvSpPr>
          <p:nvPr/>
        </p:nvSpPr>
        <p:spPr bwMode="auto">
          <a:xfrm>
            <a:off x="459581" y="312738"/>
            <a:ext cx="228600" cy="304801"/>
          </a:xfrm>
          <a:prstGeom prst="rect">
            <a:avLst/>
          </a:prstGeom>
          <a:noFill/>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 name="AutoShape 10" descr="Levels of Disease Prevention (Primary, Secondary, Tertiary) - YouTube"/>
          <p:cNvSpPr>
            <a:spLocks noChangeAspect="1" noChangeArrowheads="1"/>
          </p:cNvSpPr>
          <p:nvPr/>
        </p:nvSpPr>
        <p:spPr bwMode="auto">
          <a:xfrm>
            <a:off x="573881" y="465138"/>
            <a:ext cx="228600" cy="304801"/>
          </a:xfrm>
          <a:prstGeom prst="rect">
            <a:avLst/>
          </a:prstGeom>
          <a:noFill/>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 name="AutoShape 12" descr="Levels of Prevention in health care. | Download Scientific Diagram"/>
          <p:cNvSpPr>
            <a:spLocks noChangeAspect="1" noChangeArrowheads="1"/>
          </p:cNvSpPr>
          <p:nvPr/>
        </p:nvSpPr>
        <p:spPr bwMode="auto">
          <a:xfrm>
            <a:off x="688181" y="617538"/>
            <a:ext cx="228600" cy="304801"/>
          </a:xfrm>
          <a:prstGeom prst="rect">
            <a:avLst/>
          </a:prstGeom>
          <a:noFill/>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5134" name="Picture 14" descr="Preventive healthcare | Meer"/>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1216152" y="1109472"/>
            <a:ext cx="6711696" cy="4718304"/>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254063918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endParaRPr lang="sr-Cyrl-RS" dirty="0" smtClean="0"/>
          </a:p>
          <a:p>
            <a:r>
              <a:rPr lang="en-US" dirty="0" smtClean="0"/>
              <a:t>The natural history  of the disease goes through two phases: </a:t>
            </a:r>
          </a:p>
          <a:p>
            <a:r>
              <a:rPr lang="en-US" dirty="0" smtClean="0"/>
              <a:t>- </a:t>
            </a:r>
            <a:r>
              <a:rPr lang="sr-Latn-RS" dirty="0" smtClean="0"/>
              <a:t>the </a:t>
            </a:r>
            <a:r>
              <a:rPr lang="en-US" dirty="0" smtClean="0"/>
              <a:t>period of </a:t>
            </a:r>
            <a:r>
              <a:rPr lang="en-US" dirty="0" err="1" smtClean="0"/>
              <a:t>prepathogenesis</a:t>
            </a:r>
            <a:r>
              <a:rPr lang="en-US" dirty="0" smtClean="0"/>
              <a:t> </a:t>
            </a:r>
          </a:p>
          <a:p>
            <a:r>
              <a:rPr lang="en-US" dirty="0" smtClean="0"/>
              <a:t> - the period of pathogenesis.</a:t>
            </a:r>
          </a:p>
          <a:p>
            <a:endParaRPr lang="sr-Cyrl-RS" dirty="0" smtClean="0">
              <a:latin typeface="Calibri" pitchFamily="34" charset="0"/>
              <a:cs typeface="Calibri" pitchFamily="34" charset="0"/>
            </a:endParaRPr>
          </a:p>
        </p:txBody>
      </p:sp>
      <p:sp>
        <p:nvSpPr>
          <p:cNvPr id="3" name="Title 2"/>
          <p:cNvSpPr>
            <a:spLocks noGrp="1"/>
          </p:cNvSpPr>
          <p:nvPr>
            <p:ph type="title"/>
          </p:nvPr>
        </p:nvSpPr>
        <p:spPr/>
        <p:txBody>
          <a:bodyPr/>
          <a:lstStyle/>
          <a:p>
            <a:endParaRPr lang="en-US"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1026" name="Picture 2" descr="Levels of Prevention in health care. | Download Scientific Diagram"/>
          <p:cNvPicPr>
            <a:picLocks noChangeAspect="1" noChangeArrowheads="1"/>
          </p:cNvPicPr>
          <p:nvPr/>
        </p:nvPicPr>
        <p:blipFill>
          <a:blip r:embed="rId2" cstate="print"/>
          <a:srcRect/>
          <a:stretch>
            <a:fillRect/>
          </a:stretch>
        </p:blipFill>
        <p:spPr bwMode="auto">
          <a:xfrm>
            <a:off x="539552" y="1052736"/>
            <a:ext cx="8352928" cy="6768752"/>
          </a:xfrm>
          <a:prstGeom prst="rect">
            <a:avLst/>
          </a:prstGeom>
          <a:noFill/>
        </p:spPr>
      </p:pic>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192514" name="Picture 2" descr="Levels of Prevention - Focus Dentistry"/>
          <p:cNvPicPr>
            <a:picLocks noChangeAspect="1" noChangeArrowheads="1"/>
          </p:cNvPicPr>
          <p:nvPr/>
        </p:nvPicPr>
        <p:blipFill>
          <a:blip r:embed="rId2" cstate="print"/>
          <a:srcRect/>
          <a:stretch>
            <a:fillRect/>
          </a:stretch>
        </p:blipFill>
        <p:spPr bwMode="auto">
          <a:xfrm>
            <a:off x="-381000" y="-1035496"/>
            <a:ext cx="9525000" cy="7893496"/>
          </a:xfrm>
          <a:prstGeom prst="rect">
            <a:avLst/>
          </a:prstGeom>
          <a:noFill/>
        </p:spPr>
      </p:pic>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193538" name="Picture 2" descr="Screening of diseases | PPT"/>
          <p:cNvPicPr>
            <a:picLocks noChangeAspect="1" noChangeArrowheads="1"/>
          </p:cNvPicPr>
          <p:nvPr/>
        </p:nvPicPr>
        <p:blipFill>
          <a:blip r:embed="rId2" cstate="print"/>
          <a:srcRect/>
          <a:stretch>
            <a:fillRect/>
          </a:stretch>
        </p:blipFill>
        <p:spPr bwMode="auto">
          <a:xfrm>
            <a:off x="1187624" y="1916832"/>
            <a:ext cx="6912768" cy="4032448"/>
          </a:xfrm>
          <a:prstGeom prst="rect">
            <a:avLst/>
          </a:prstGeom>
          <a:noFill/>
        </p:spPr>
      </p:pic>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sp>
        <p:nvSpPr>
          <p:cNvPr id="194562" name="AutoShape 2" descr="Concepts of Screening for disease | PPT"/>
          <p:cNvSpPr>
            <a:spLocks noChangeAspect="1" noChangeArrowheads="1"/>
          </p:cNvSpPr>
          <p:nvPr/>
        </p:nvSpPr>
        <p:spPr bwMode="auto">
          <a:xfrm>
            <a:off x="155575" y="-884238"/>
            <a:ext cx="2466975" cy="184785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194564" name="AutoShape 4" descr="Concepts of Screening for disease | PPT"/>
          <p:cNvSpPr>
            <a:spLocks noChangeAspect="1" noChangeArrowheads="1"/>
          </p:cNvSpPr>
          <p:nvPr/>
        </p:nvSpPr>
        <p:spPr bwMode="auto">
          <a:xfrm>
            <a:off x="155575" y="-884238"/>
            <a:ext cx="2466975" cy="1847851"/>
          </a:xfrm>
          <a:prstGeom prst="rect">
            <a:avLst/>
          </a:prstGeom>
          <a:noFill/>
        </p:spPr>
        <p:txBody>
          <a:bodyPr vert="horz" wrap="square" lIns="91440" tIns="45720" rIns="91440" bIns="45720" numCol="1" anchor="t" anchorCtr="0" compatLnSpc="1">
            <a:prstTxWarp prst="textNoShape">
              <a:avLst/>
            </a:prstTxWarp>
          </a:bodyPr>
          <a:lstStyle/>
          <a:p>
            <a:endParaRPr lang="en-US"/>
          </a:p>
        </p:txBody>
      </p:sp>
      <p:pic>
        <p:nvPicPr>
          <p:cNvPr id="194566" name="Picture 6" descr="Concepts of Screening for disease | PPT"/>
          <p:cNvPicPr>
            <a:picLocks noChangeAspect="1" noChangeArrowheads="1"/>
          </p:cNvPicPr>
          <p:nvPr/>
        </p:nvPicPr>
        <p:blipFill>
          <a:blip r:embed="rId2" cstate="print"/>
          <a:srcRect/>
          <a:stretch>
            <a:fillRect/>
          </a:stretch>
        </p:blipFill>
        <p:spPr bwMode="auto">
          <a:xfrm>
            <a:off x="1259632" y="1700808"/>
            <a:ext cx="5832648" cy="4176464"/>
          </a:xfrm>
          <a:prstGeom prst="rect">
            <a:avLst/>
          </a:prstGeom>
          <a:noFill/>
        </p:spPr>
      </p:pic>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195586" name="Picture 2" descr="Disease screening | PPT"/>
          <p:cNvPicPr>
            <a:picLocks noChangeAspect="1" noChangeArrowheads="1"/>
          </p:cNvPicPr>
          <p:nvPr/>
        </p:nvPicPr>
        <p:blipFill>
          <a:blip r:embed="rId2" cstate="print"/>
          <a:srcRect/>
          <a:stretch>
            <a:fillRect/>
          </a:stretch>
        </p:blipFill>
        <p:spPr bwMode="auto">
          <a:xfrm>
            <a:off x="755576" y="1700808"/>
            <a:ext cx="7488832" cy="4680520"/>
          </a:xfrm>
          <a:prstGeom prst="rect">
            <a:avLst/>
          </a:prstGeom>
          <a:noFill/>
        </p:spPr>
      </p:pic>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196610" name="Picture 2" descr="Principles of Screening - ppt video online download"/>
          <p:cNvPicPr>
            <a:picLocks noChangeAspect="1" noChangeArrowheads="1"/>
          </p:cNvPicPr>
          <p:nvPr/>
        </p:nvPicPr>
        <p:blipFill>
          <a:blip r:embed="rId2" cstate="print"/>
          <a:srcRect/>
          <a:stretch>
            <a:fillRect/>
          </a:stretch>
        </p:blipFill>
        <p:spPr bwMode="auto">
          <a:xfrm>
            <a:off x="0" y="-315416"/>
            <a:ext cx="9144000" cy="6425953"/>
          </a:xfrm>
          <a:prstGeom prst="rect">
            <a:avLst/>
          </a:prstGeom>
          <a:noFill/>
        </p:spPr>
      </p:pic>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197634" name="Picture 2" descr="Principles of Screening - ppt video online download"/>
          <p:cNvPicPr>
            <a:picLocks noChangeAspect="1" noChangeArrowheads="1"/>
          </p:cNvPicPr>
          <p:nvPr/>
        </p:nvPicPr>
        <p:blipFill>
          <a:blip r:embed="rId2" cstate="print"/>
          <a:srcRect/>
          <a:stretch>
            <a:fillRect/>
          </a:stretch>
        </p:blipFill>
        <p:spPr bwMode="auto">
          <a:xfrm>
            <a:off x="0" y="-1"/>
            <a:ext cx="9144000" cy="6858001"/>
          </a:xfrm>
          <a:prstGeom prst="rect">
            <a:avLst/>
          </a:prstGeom>
          <a:noFill/>
        </p:spPr>
      </p:pic>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198658" name="Picture 2" descr="Screening.ppt"/>
          <p:cNvPicPr>
            <a:picLocks noChangeAspect="1" noChangeArrowheads="1"/>
          </p:cNvPicPr>
          <p:nvPr/>
        </p:nvPicPr>
        <p:blipFill>
          <a:blip r:embed="rId2" cstate="print"/>
          <a:srcRect/>
          <a:stretch>
            <a:fillRect/>
          </a:stretch>
        </p:blipFill>
        <p:spPr bwMode="auto">
          <a:xfrm>
            <a:off x="683568" y="1052736"/>
            <a:ext cx="7704856" cy="5256584"/>
          </a:xfrm>
          <a:prstGeom prst="rect">
            <a:avLst/>
          </a:prstGeom>
          <a:noFill/>
        </p:spPr>
      </p:pic>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sp>
        <p:nvSpPr>
          <p:cNvPr id="199682" name="AutoShape 2" descr="Screening Test: Types Uses Validity And Evaluation - PSM SURAT"/>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199684" name="AutoShape 4" descr="Screening Test: Types Uses Validity And Evaluation - PSM SURAT"/>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199686" name="AutoShape 6" descr="Screening Test: Types Uses Validity And Evaluation - PSM SURAT"/>
          <p:cNvSpPr>
            <a:spLocks noChangeAspect="1" noChangeArrowheads="1"/>
          </p:cNvSpPr>
          <p:nvPr/>
        </p:nvSpPr>
        <p:spPr bwMode="auto">
          <a:xfrm>
            <a:off x="155575" y="-708025"/>
            <a:ext cx="3067050" cy="1485900"/>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199688" name="AutoShape 8" descr="Types and uses of tests | Download Table"/>
          <p:cNvSpPr>
            <a:spLocks noChangeAspect="1" noChangeArrowheads="1"/>
          </p:cNvSpPr>
          <p:nvPr/>
        </p:nvSpPr>
        <p:spPr bwMode="auto">
          <a:xfrm>
            <a:off x="155575" y="-593725"/>
            <a:ext cx="3686175" cy="1238250"/>
          </a:xfrm>
          <a:prstGeom prst="rect">
            <a:avLst/>
          </a:prstGeom>
          <a:noFill/>
        </p:spPr>
        <p:txBody>
          <a:bodyPr vert="horz" wrap="square" lIns="91440" tIns="45720" rIns="91440" bIns="45720" numCol="1" anchor="t" anchorCtr="0" compatLnSpc="1">
            <a:prstTxWarp prst="textNoShape">
              <a:avLst/>
            </a:prstTxWarp>
          </a:bodyPr>
          <a:lstStyle/>
          <a:p>
            <a:endParaRPr lang="en-US"/>
          </a:p>
        </p:txBody>
      </p:sp>
      <p:pic>
        <p:nvPicPr>
          <p:cNvPr id="199690" name="Picture 10" descr="Types and uses of tests | Download Table"/>
          <p:cNvPicPr>
            <a:picLocks noChangeAspect="1" noChangeArrowheads="1"/>
          </p:cNvPicPr>
          <p:nvPr/>
        </p:nvPicPr>
        <p:blipFill>
          <a:blip r:embed="rId2" cstate="print"/>
          <a:srcRect/>
          <a:stretch>
            <a:fillRect/>
          </a:stretch>
        </p:blipFill>
        <p:spPr bwMode="auto">
          <a:xfrm>
            <a:off x="899592" y="1052736"/>
            <a:ext cx="7376170" cy="4680520"/>
          </a:xfrm>
          <a:prstGeom prst="rect">
            <a:avLst/>
          </a:prstGeom>
          <a:noFill/>
        </p:spPr>
      </p:pic>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xmlns="" id="{C81B3BA5-1962-4199-ACAC-FF0240D26C8B}"/>
              </a:ext>
            </a:extLst>
          </p:cNvPr>
          <p:cNvSpPr txBox="1"/>
          <p:nvPr/>
        </p:nvSpPr>
        <p:spPr>
          <a:xfrm>
            <a:off x="3225800" y="2456935"/>
            <a:ext cx="4572000" cy="646331"/>
          </a:xfrm>
          <a:prstGeom prst="rect">
            <a:avLst/>
          </a:prstGeom>
          <a:noFill/>
        </p:spPr>
        <p:txBody>
          <a:bodyPr wrap="square">
            <a:spAutoFit/>
          </a:bodyPr>
          <a:lstStyle/>
          <a:p>
            <a:r>
              <a:rPr lang="en-US" sz="3600" b="1" dirty="0">
                <a:latin typeface="Times New Roman" panose="02020603050405020304" pitchFamily="18" charset="0"/>
                <a:cs typeface="Times New Roman" panose="02020603050405020304" pitchFamily="18" charset="0"/>
              </a:rPr>
              <a:t>THANK YOU</a:t>
            </a:r>
            <a:r>
              <a:rPr lang="sr-Latn-RS" sz="3600" b="1" dirty="0">
                <a:latin typeface="Times New Roman" panose="02020603050405020304" pitchFamily="18" charset="0"/>
                <a:cs typeface="Times New Roman" panose="02020603050405020304" pitchFamily="18" charset="0"/>
              </a:rPr>
              <a:t>!</a:t>
            </a:r>
            <a:endParaRPr lang="en-US" sz="3600" b="1" dirty="0">
              <a:latin typeface="Times New Roman" panose="02020603050405020304" pitchFamily="18" charset="0"/>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en-US" dirty="0" smtClean="0"/>
              <a:t>The individual is in a balanced position with his environment. </a:t>
            </a:r>
          </a:p>
          <a:p>
            <a:r>
              <a:rPr lang="en-US" dirty="0" smtClean="0"/>
              <a:t>Interaction between the organism and disease agents</a:t>
            </a:r>
            <a:r>
              <a:rPr lang="sr-Cyrl-RS" dirty="0" smtClean="0"/>
              <a:t> -</a:t>
            </a:r>
            <a:r>
              <a:rPr lang="en-US" dirty="0" smtClean="0"/>
              <a:t> exposure to a large number of environmental factors </a:t>
            </a:r>
            <a:endParaRPr lang="sr-Cyrl-RS" dirty="0" smtClean="0"/>
          </a:p>
          <a:p>
            <a:r>
              <a:rPr lang="en-US" dirty="0" smtClean="0"/>
              <a:t>The goal is to stay in that position as long as possible.</a:t>
            </a:r>
          </a:p>
          <a:p>
            <a:endParaRPr lang="en-US" dirty="0">
              <a:latin typeface="Calibri" pitchFamily="34" charset="0"/>
              <a:cs typeface="Calibri" pitchFamily="34" charset="0"/>
            </a:endParaRPr>
          </a:p>
        </p:txBody>
      </p:sp>
      <p:sp>
        <p:nvSpPr>
          <p:cNvPr id="3" name="Title 2"/>
          <p:cNvSpPr>
            <a:spLocks noGrp="1"/>
          </p:cNvSpPr>
          <p:nvPr>
            <p:ph type="title"/>
          </p:nvPr>
        </p:nvSpPr>
        <p:spPr/>
        <p:txBody>
          <a:bodyPr>
            <a:normAutofit fontScale="90000"/>
          </a:bodyPr>
          <a:lstStyle/>
          <a:p>
            <a:r>
              <a:rPr lang="en-US" dirty="0" smtClean="0"/>
              <a:t>The period of </a:t>
            </a:r>
            <a:r>
              <a:rPr lang="en-US" dirty="0" err="1" smtClean="0"/>
              <a:t>prepathogenesis</a:t>
            </a:r>
            <a:r>
              <a:rPr lang="sr-Cyrl-RS" dirty="0" smtClean="0"/>
              <a:t>     </a:t>
            </a:r>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en-US" dirty="0" smtClean="0"/>
              <a:t>Pathogenesis begins with the appearance of initial changes in the organism at the level of physiological processes and tissues - the biological beginning of the disease </a:t>
            </a:r>
            <a:endParaRPr lang="sr-Latn-RS" dirty="0" smtClean="0"/>
          </a:p>
          <a:p>
            <a:endParaRPr lang="sr-Latn-RS" dirty="0" smtClean="0"/>
          </a:p>
          <a:p>
            <a:r>
              <a:rPr lang="en-US" dirty="0" smtClean="0"/>
              <a:t>The period of pathogenesis goes through two phases: - </a:t>
            </a:r>
            <a:r>
              <a:rPr lang="en-US" dirty="0" err="1" smtClean="0"/>
              <a:t>presymptomatic</a:t>
            </a:r>
            <a:r>
              <a:rPr lang="en-US" dirty="0" smtClean="0"/>
              <a:t> and - symptomatic phase</a:t>
            </a:r>
            <a:endParaRPr lang="en-US" dirty="0">
              <a:latin typeface="Calibri" pitchFamily="34" charset="0"/>
              <a:cs typeface="Calibri" pitchFamily="34" charset="0"/>
            </a:endParaRPr>
          </a:p>
        </p:txBody>
      </p:sp>
      <p:sp>
        <p:nvSpPr>
          <p:cNvPr id="3" name="Title 2"/>
          <p:cNvSpPr>
            <a:spLocks noGrp="1"/>
          </p:cNvSpPr>
          <p:nvPr>
            <p:ph type="title"/>
          </p:nvPr>
        </p:nvSpPr>
        <p:spPr>
          <a:xfrm>
            <a:off x="1166936" y="274638"/>
            <a:ext cx="8229600" cy="1143000"/>
          </a:xfrm>
        </p:spPr>
        <p:txBody>
          <a:bodyPr>
            <a:normAutofit fontScale="90000"/>
          </a:bodyPr>
          <a:lstStyle/>
          <a:p>
            <a:r>
              <a:rPr lang="en-US" dirty="0" smtClean="0"/>
              <a:t>The period of </a:t>
            </a:r>
            <a:r>
              <a:rPr lang="en-US" dirty="0" err="1" smtClean="0"/>
              <a:t>prepathogenesis</a:t>
            </a:r>
            <a:r>
              <a:rPr lang="sr-Cyrl-RS" dirty="0" smtClean="0"/>
              <a:t> </a:t>
            </a:r>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lnSpcReduction="20000"/>
          </a:bodyPr>
          <a:lstStyle/>
          <a:p>
            <a:r>
              <a:rPr lang="en-US" dirty="0" smtClean="0"/>
              <a:t>The first stage of pathogenesis is asymptomatic (preclinical or latent) which is characterized by the appearance of signs of health disorders, without noticeable symptoms that would indicate a pathological process. </a:t>
            </a:r>
            <a:endParaRPr lang="sr-Latn-RS" dirty="0" smtClean="0"/>
          </a:p>
          <a:p>
            <a:endParaRPr lang="sr-Latn-RS" dirty="0" smtClean="0"/>
          </a:p>
          <a:p>
            <a:r>
              <a:rPr lang="en-US" dirty="0" smtClean="0"/>
              <a:t>Application of screening tests in the </a:t>
            </a:r>
            <a:r>
              <a:rPr lang="en-US" dirty="0" err="1" smtClean="0"/>
              <a:t>presymptomatic</a:t>
            </a:r>
            <a:r>
              <a:rPr lang="en-US" dirty="0" smtClean="0"/>
              <a:t> phase is extremely important (early detection of unrecognized health disorders)</a:t>
            </a:r>
            <a:endParaRPr lang="en-US" dirty="0">
              <a:latin typeface="Calibri" pitchFamily="34" charset="0"/>
              <a:cs typeface="Calibri" pitchFamily="34" charset="0"/>
            </a:endParaRPr>
          </a:p>
        </p:txBody>
      </p:sp>
      <p:sp>
        <p:nvSpPr>
          <p:cNvPr id="3" name="Title 2"/>
          <p:cNvSpPr>
            <a:spLocks noGrp="1"/>
          </p:cNvSpPr>
          <p:nvPr>
            <p:ph type="title"/>
          </p:nvPr>
        </p:nvSpPr>
        <p:spPr/>
        <p:txBody>
          <a:bodyPr/>
          <a:lstStyle/>
          <a:p>
            <a:r>
              <a:rPr lang="en-US" dirty="0" smtClean="0"/>
              <a:t>The period of pathogenesis</a:t>
            </a:r>
            <a:r>
              <a:rPr lang="sr-Cyrl-RS" dirty="0" smtClean="0"/>
              <a:t>     </a:t>
            </a:r>
            <a:endParaRPr lang="en-US" sz="3600"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lnSpcReduction="20000"/>
          </a:bodyPr>
          <a:lstStyle/>
          <a:p>
            <a:r>
              <a:rPr lang="en-US" dirty="0" smtClean="0"/>
              <a:t>The second stage of pathogenesis is the symptomatic (clinical or manifest) stage - the first recognizable pathological changes and the first symptoms appear. </a:t>
            </a:r>
            <a:endParaRPr lang="sr-Latn-RS" dirty="0" smtClean="0"/>
          </a:p>
          <a:p>
            <a:endParaRPr lang="sr-Latn-RS" dirty="0" smtClean="0"/>
          </a:p>
          <a:p>
            <a:r>
              <a:rPr lang="en-US" dirty="0" smtClean="0"/>
              <a:t>The disease can be detected by common examinations and laboratory methods A diagnosis is made, that is, therapy is prescribed, which is quite late, because the disease has already lasted and reached a certain stage of development.</a:t>
            </a:r>
          </a:p>
          <a:p>
            <a:endParaRPr lang="en-US" dirty="0"/>
          </a:p>
        </p:txBody>
      </p:sp>
      <p:sp>
        <p:nvSpPr>
          <p:cNvPr id="3" name="Title 2"/>
          <p:cNvSpPr>
            <a:spLocks noGrp="1"/>
          </p:cNvSpPr>
          <p:nvPr>
            <p:ph type="title"/>
          </p:nvPr>
        </p:nvSpPr>
        <p:spPr/>
        <p:txBody>
          <a:bodyPr/>
          <a:lstStyle/>
          <a:p>
            <a:r>
              <a:rPr lang="en-US" dirty="0" smtClean="0"/>
              <a:t>The period of pathogenesis</a:t>
            </a:r>
            <a:r>
              <a:rPr lang="sr-Cyrl-RS" dirty="0" smtClean="0"/>
              <a:t> </a:t>
            </a:r>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dirty="0"/>
          </a:p>
        </p:txBody>
      </p:sp>
      <p:sp>
        <p:nvSpPr>
          <p:cNvPr id="4" name="Rectangle 3"/>
          <p:cNvSpPr/>
          <p:nvPr/>
        </p:nvSpPr>
        <p:spPr>
          <a:xfrm>
            <a:off x="395536" y="1988840"/>
            <a:ext cx="8424936" cy="1938992"/>
          </a:xfrm>
          <a:prstGeom prst="rect">
            <a:avLst/>
          </a:prstGeom>
        </p:spPr>
        <p:txBody>
          <a:bodyPr wrap="square">
            <a:spAutoFit/>
          </a:bodyPr>
          <a:lstStyle/>
          <a:p>
            <a:r>
              <a:rPr lang="en-US" sz="2400" dirty="0" smtClean="0"/>
              <a:t>For most diseases, a critical point occurs in the natural history of the disease; </a:t>
            </a:r>
            <a:r>
              <a:rPr lang="en-US" sz="2400" b="1" dirty="0" smtClean="0"/>
              <a:t>treatment is more effective before this point and less </a:t>
            </a:r>
            <a:r>
              <a:rPr lang="en-US" sz="2400" b="1" dirty="0" err="1" smtClean="0"/>
              <a:t>effec</a:t>
            </a:r>
            <a:r>
              <a:rPr lang="en-US" sz="2400" b="1" dirty="0" smtClean="0"/>
              <a:t>- </a:t>
            </a:r>
            <a:r>
              <a:rPr lang="en-US" sz="2400" b="1" dirty="0" err="1" smtClean="0"/>
              <a:t>tive</a:t>
            </a:r>
            <a:r>
              <a:rPr lang="en-US" sz="2400" b="1" dirty="0" smtClean="0"/>
              <a:t> after this point</a:t>
            </a:r>
            <a:r>
              <a:rPr lang="en-US" sz="2400" dirty="0" smtClean="0"/>
              <a:t> (Fig. 1). For most cancers, the critical point occurs when the primary tumor metastasizes</a:t>
            </a:r>
            <a:endParaRPr lang="en-US" sz="2400"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sp>
        <p:nvSpPr>
          <p:cNvPr id="200706" name="AutoShape 2" descr="natural history of disease | PPT"/>
          <p:cNvSpPr>
            <a:spLocks noChangeAspect="1" noChangeArrowheads="1"/>
          </p:cNvSpPr>
          <p:nvPr/>
        </p:nvSpPr>
        <p:spPr bwMode="auto">
          <a:xfrm>
            <a:off x="155575" y="-762000"/>
            <a:ext cx="2857500" cy="1600200"/>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200708" name="AutoShape 4" descr="natural history of disease | PPT"/>
          <p:cNvSpPr>
            <a:spLocks noChangeAspect="1" noChangeArrowheads="1"/>
          </p:cNvSpPr>
          <p:nvPr/>
        </p:nvSpPr>
        <p:spPr bwMode="auto">
          <a:xfrm>
            <a:off x="155575" y="-762000"/>
            <a:ext cx="2857500" cy="1600200"/>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200710" name="AutoShape 6" descr="natural history of disease | PPT"/>
          <p:cNvSpPr>
            <a:spLocks noChangeAspect="1" noChangeArrowheads="1"/>
          </p:cNvSpPr>
          <p:nvPr/>
        </p:nvSpPr>
        <p:spPr bwMode="auto">
          <a:xfrm>
            <a:off x="155575" y="-762000"/>
            <a:ext cx="2857500" cy="1600200"/>
          </a:xfrm>
          <a:prstGeom prst="rect">
            <a:avLst/>
          </a:prstGeom>
          <a:noFill/>
        </p:spPr>
        <p:txBody>
          <a:bodyPr vert="horz" wrap="square" lIns="91440" tIns="45720" rIns="91440" bIns="45720" numCol="1" anchor="t" anchorCtr="0" compatLnSpc="1">
            <a:prstTxWarp prst="textNoShape">
              <a:avLst/>
            </a:prstTxWarp>
          </a:bodyPr>
          <a:lstStyle/>
          <a:p>
            <a:endParaRPr lang="en-US"/>
          </a:p>
        </p:txBody>
      </p:sp>
      <p:pic>
        <p:nvPicPr>
          <p:cNvPr id="200712" name="Picture 8" descr="natural history of disease | PPT"/>
          <p:cNvPicPr>
            <a:picLocks noChangeAspect="1" noChangeArrowheads="1"/>
          </p:cNvPicPr>
          <p:nvPr/>
        </p:nvPicPr>
        <p:blipFill>
          <a:blip r:embed="rId2" cstate="print"/>
          <a:srcRect/>
          <a:stretch>
            <a:fillRect/>
          </a:stretch>
        </p:blipFill>
        <p:spPr bwMode="auto">
          <a:xfrm>
            <a:off x="2555776" y="2564904"/>
            <a:ext cx="5040560" cy="2952328"/>
          </a:xfrm>
          <a:prstGeom prst="rect">
            <a:avLst/>
          </a:prstGeom>
          <a:noFill/>
        </p:spPr>
      </p:pic>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oundry">
  <a:themeElements>
    <a:clrScheme name="Foundry">
      <a:dk1>
        <a:sysClr val="windowText" lastClr="000000"/>
      </a:dk1>
      <a:lt1>
        <a:sysClr val="window" lastClr="FFFFFF"/>
      </a:lt1>
      <a:dk2>
        <a:srgbClr val="676A55"/>
      </a:dk2>
      <a:lt2>
        <a:srgbClr val="EAEBDE"/>
      </a:lt2>
      <a:accent1>
        <a:srgbClr val="72A376"/>
      </a:accent1>
      <a:accent2>
        <a:srgbClr val="B0CCB0"/>
      </a:accent2>
      <a:accent3>
        <a:srgbClr val="A8CDD7"/>
      </a:accent3>
      <a:accent4>
        <a:srgbClr val="C0BEAF"/>
      </a:accent4>
      <a:accent5>
        <a:srgbClr val="CEC597"/>
      </a:accent5>
      <a:accent6>
        <a:srgbClr val="E8B7B7"/>
      </a:accent6>
      <a:hlink>
        <a:srgbClr val="DB5353"/>
      </a:hlink>
      <a:folHlink>
        <a:srgbClr val="903638"/>
      </a:folHlink>
    </a:clrScheme>
    <a:fontScheme name="Foundry">
      <a:majorFont>
        <a:latin typeface="Rockwell"/>
        <a:ea typeface=""/>
        <a:cs typeface=""/>
        <a:font script="Grek" typeface="Cambria"/>
        <a:font script="Cyrl" typeface="Cambria"/>
        <a:font script="Jpan" typeface="HG明朝B"/>
        <a:font script="Hang" typeface="바탕"/>
        <a:font script="Hans" typeface="方正姚体"/>
        <a:font script="Hant" typeface="微軟正黑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Rockwell"/>
        <a:ea typeface=""/>
        <a:cs typeface=""/>
        <a:font script="Grek" typeface="Cambria"/>
        <a:font script="Cyrl" typeface="Cambria"/>
        <a:font script="Jpan" typeface="HG明朝B"/>
        <a:font script="Hang" typeface="바탕"/>
        <a:font script="Hans" typeface="方正姚体"/>
        <a:font script="Hant" typeface="標楷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oundry">
      <a:fillStyleLst>
        <a:solidFill>
          <a:schemeClr val="phClr"/>
        </a:solidFill>
        <a:gradFill rotWithShape="1">
          <a:gsLst>
            <a:gs pos="0">
              <a:schemeClr val="phClr">
                <a:tint val="70000"/>
                <a:satMod val="180000"/>
              </a:schemeClr>
            </a:gs>
            <a:gs pos="62000">
              <a:schemeClr val="phClr">
                <a:tint val="30000"/>
                <a:satMod val="180000"/>
              </a:schemeClr>
            </a:gs>
            <a:gs pos="100000">
              <a:schemeClr val="phClr">
                <a:tint val="22000"/>
                <a:satMod val="180000"/>
              </a:schemeClr>
            </a:gs>
          </a:gsLst>
          <a:lin ang="16200000" scaled="0"/>
        </a:gradFill>
        <a:gradFill rotWithShape="1">
          <a:gsLst>
            <a:gs pos="0">
              <a:schemeClr val="phClr">
                <a:shade val="58000"/>
                <a:satMod val="150000"/>
              </a:schemeClr>
            </a:gs>
            <a:gs pos="72000">
              <a:schemeClr val="phClr">
                <a:tint val="90000"/>
                <a:satMod val="135000"/>
              </a:schemeClr>
            </a:gs>
            <a:gs pos="100000">
              <a:schemeClr val="phClr">
                <a:tint val="80000"/>
                <a:satMod val="155000"/>
              </a:schemeClr>
            </a:gs>
          </a:gsLst>
          <a:lin ang="16200000" scaled="0"/>
        </a:gradFill>
      </a:fillStyleLst>
      <a:lnStyleLst>
        <a:ln w="9525" cap="flat" cmpd="sng" algn="ctr">
          <a:solidFill>
            <a:schemeClr val="phClr">
              <a:shade val="80000"/>
            </a:schemeClr>
          </a:solidFill>
          <a:prstDash val="solid"/>
        </a:ln>
        <a:ln w="38100" cap="flat" cmpd="sng" algn="ctr">
          <a:solidFill>
            <a:schemeClr val="phClr"/>
          </a:solidFill>
          <a:prstDash val="solid"/>
        </a:ln>
        <a:ln w="38100" cap="flat" cmpd="sng" algn="ctr">
          <a:solidFill>
            <a:schemeClr val="phClr"/>
          </a:solidFill>
          <a:prstDash val="solid"/>
        </a:ln>
      </a:lnStyleLst>
      <a:effectStyleLst>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scene3d>
            <a:camera prst="orthographicFront" fov="0">
              <a:rot lat="0" lon="0" rev="0"/>
            </a:camera>
            <a:lightRig rig="soft" dir="tl">
              <a:rot lat="0" lon="0" rev="20000000"/>
            </a:lightRig>
          </a:scene3d>
          <a:sp3d prstMaterial="matte">
            <a:bevelT w="63500" h="63500" prst="coolSlant"/>
          </a:sp3d>
        </a:effectStyle>
      </a:effectStyleLst>
      <a:bgFillStyleLst>
        <a:solidFill>
          <a:schemeClr val="phClr"/>
        </a:solidFill>
        <a:gradFill rotWithShape="1">
          <a:gsLst>
            <a:gs pos="0">
              <a:schemeClr val="phClr">
                <a:tint val="75000"/>
                <a:satMod val="400000"/>
              </a:schemeClr>
            </a:gs>
            <a:gs pos="20000">
              <a:schemeClr val="phClr">
                <a:tint val="80000"/>
                <a:satMod val="355000"/>
              </a:schemeClr>
            </a:gs>
            <a:gs pos="100000">
              <a:schemeClr val="phClr">
                <a:tint val="95000"/>
                <a:shade val="55000"/>
                <a:satMod val="355000"/>
              </a:schemeClr>
            </a:gs>
          </a:gsLst>
          <a:path path="circle">
            <a:fillToRect l="67500" t="35000" r="32500" b="65000"/>
          </a:path>
        </a:gradFill>
        <a:blipFill>
          <a:blip xmlns:r="http://schemas.openxmlformats.org/officeDocument/2006/relationships" r:embed="rId1">
            <a:duotone>
              <a:schemeClr val="phClr">
                <a:shade val="30000"/>
                <a:satMod val="120000"/>
              </a:schemeClr>
              <a:schemeClr val="phClr">
                <a:tint val="70000"/>
                <a:satMod val="250000"/>
              </a:schemeClr>
            </a:duotone>
          </a:blip>
          <a:tile tx="0" ty="0" sx="50000" sy="50000" flip="none" algn="t"/>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Foundry</Template>
  <TotalTime>0</TotalTime>
  <Words>1177</Words>
  <Application>Microsoft Office PowerPoint</Application>
  <PresentationFormat>On-screen Show (4:3)</PresentationFormat>
  <Paragraphs>93</Paragraphs>
  <Slides>39</Slides>
  <Notes>4</Notes>
  <HiddenSlides>0</HiddenSlides>
  <MMClips>0</MMClips>
  <ScaleCrop>false</ScaleCrop>
  <HeadingPairs>
    <vt:vector size="4" baseType="variant">
      <vt:variant>
        <vt:lpstr>Theme</vt:lpstr>
      </vt:variant>
      <vt:variant>
        <vt:i4>1</vt:i4>
      </vt:variant>
      <vt:variant>
        <vt:lpstr>Slide Titles</vt:lpstr>
      </vt:variant>
      <vt:variant>
        <vt:i4>39</vt:i4>
      </vt:variant>
    </vt:vector>
  </HeadingPairs>
  <TitlesOfParts>
    <vt:vector size="40" baseType="lpstr">
      <vt:lpstr>Foundry</vt:lpstr>
      <vt:lpstr>Slide 1</vt:lpstr>
      <vt:lpstr>Natural history of disease        </vt:lpstr>
      <vt:lpstr>Slide 3</vt:lpstr>
      <vt:lpstr>The period of prepathogenesis     </vt:lpstr>
      <vt:lpstr>The period of prepathogenesis </vt:lpstr>
      <vt:lpstr>The period of pathogenesis     </vt:lpstr>
      <vt:lpstr>The period of pathogenesis </vt:lpstr>
      <vt:lpstr>Slide 8</vt:lpstr>
      <vt:lpstr>Slide 9</vt:lpstr>
      <vt:lpstr>Slide 10</vt:lpstr>
      <vt:lpstr>Levels of prevention</vt:lpstr>
      <vt:lpstr>Slide 12</vt:lpstr>
      <vt:lpstr>Slide 13</vt:lpstr>
      <vt:lpstr>Slide 14</vt:lpstr>
      <vt:lpstr>Primordial Prevention</vt:lpstr>
      <vt:lpstr>Primordial Prevention</vt:lpstr>
      <vt:lpstr>Primary Prevention</vt:lpstr>
      <vt:lpstr>Primary Prevention</vt:lpstr>
      <vt:lpstr>Primary Prevention</vt:lpstr>
      <vt:lpstr>Secondary Prevention </vt:lpstr>
      <vt:lpstr>Secondary Prevention </vt:lpstr>
      <vt:lpstr>Secondary Prevention</vt:lpstr>
      <vt:lpstr>Secondary Prevention </vt:lpstr>
      <vt:lpstr>Tertiary Prevention </vt:lpstr>
      <vt:lpstr>Tertiary Prevention </vt:lpstr>
      <vt:lpstr>Tertiary Prevention </vt:lpstr>
      <vt:lpstr>Slide 27</vt:lpstr>
      <vt:lpstr>Slide 28</vt:lpstr>
      <vt:lpstr>Slide 29</vt:lpstr>
      <vt:lpstr>Slide 30</vt:lpstr>
      <vt:lpstr>Slide 31</vt:lpstr>
      <vt:lpstr>Slide 32</vt:lpstr>
      <vt:lpstr>Slide 33</vt:lpstr>
      <vt:lpstr>Slide 34</vt:lpstr>
      <vt:lpstr>Slide 35</vt:lpstr>
      <vt:lpstr>Slide 36</vt:lpstr>
      <vt:lpstr>Slide 37</vt:lpstr>
      <vt:lpstr>Slide 38</vt:lpstr>
      <vt:lpstr>Slide 39</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2015-03-10T02:32:58Z</dcterms:created>
  <dcterms:modified xsi:type="dcterms:W3CDTF">2024-09-06T06:54:55Z</dcterms:modified>
</cp:coreProperties>
</file>